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8"/>
  </p:notesMasterIdLst>
  <p:handoutMasterIdLst>
    <p:handoutMasterId r:id="rId29"/>
  </p:handoutMasterIdLst>
  <p:sldIdLst>
    <p:sldId id="292" r:id="rId2"/>
    <p:sldId id="259" r:id="rId3"/>
    <p:sldId id="297" r:id="rId4"/>
    <p:sldId id="298" r:id="rId5"/>
    <p:sldId id="299" r:id="rId6"/>
    <p:sldId id="300" r:id="rId7"/>
    <p:sldId id="301" r:id="rId8"/>
    <p:sldId id="284" r:id="rId9"/>
    <p:sldId id="296" r:id="rId10"/>
    <p:sldId id="263" r:id="rId11"/>
    <p:sldId id="271" r:id="rId12"/>
    <p:sldId id="264" r:id="rId13"/>
    <p:sldId id="267" r:id="rId14"/>
    <p:sldId id="268" r:id="rId15"/>
    <p:sldId id="269" r:id="rId16"/>
    <p:sldId id="293" r:id="rId17"/>
    <p:sldId id="274" r:id="rId18"/>
    <p:sldId id="294" r:id="rId19"/>
    <p:sldId id="302" r:id="rId20"/>
    <p:sldId id="303" r:id="rId21"/>
    <p:sldId id="304" r:id="rId22"/>
    <p:sldId id="305" r:id="rId23"/>
    <p:sldId id="306" r:id="rId24"/>
    <p:sldId id="307" r:id="rId25"/>
    <p:sldId id="308" r:id="rId26"/>
    <p:sldId id="309"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CCFF"/>
    <a:srgbClr val="0066FF"/>
    <a:srgbClr val="FFCC00"/>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10" autoAdjust="0"/>
    <p:restoredTop sz="91186" autoAdjust="0"/>
  </p:normalViewPr>
  <p:slideViewPr>
    <p:cSldViewPr>
      <p:cViewPr varScale="1">
        <p:scale>
          <a:sx n="106" d="100"/>
          <a:sy n="106" d="100"/>
        </p:scale>
        <p:origin x="-226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5427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5427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5427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b" anchorCtr="0" compatLnSpc="1">
            <a:prstTxWarp prst="textNoShape">
              <a:avLst/>
            </a:prstTxWarp>
          </a:bodyPr>
          <a:lstStyle>
            <a:lvl1pPr algn="r" defTabSz="931863">
              <a:defRPr sz="1200"/>
            </a:lvl1pPr>
          </a:lstStyle>
          <a:p>
            <a:fld id="{A7080CF0-4045-BB49-8057-6B98D2B1ACA9}" type="slidenum">
              <a:rPr lang="en-US"/>
              <a:pPr/>
              <a:t>‹#›</a:t>
            </a:fld>
            <a:endParaRPr lang="en-US"/>
          </a:p>
        </p:txBody>
      </p:sp>
    </p:spTree>
    <p:extLst>
      <p:ext uri="{BB962C8B-B14F-4D97-AF65-F5344CB8AC3E}">
        <p14:creationId xmlns:p14="http://schemas.microsoft.com/office/powerpoint/2010/main" val="3689654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b" anchorCtr="0" compatLnSpc="1">
            <a:prstTxWarp prst="textNoShape">
              <a:avLst/>
            </a:prstTxWarp>
          </a:bodyPr>
          <a:lstStyle>
            <a:lvl1pPr algn="r" defTabSz="931863">
              <a:defRPr sz="1200"/>
            </a:lvl1pPr>
          </a:lstStyle>
          <a:p>
            <a:fld id="{6E667AC9-3EE3-2544-B97C-EE5A10228A98}" type="slidenum">
              <a:rPr lang="en-US"/>
              <a:pPr/>
              <a:t>‹#›</a:t>
            </a:fld>
            <a:endParaRPr lang="en-US"/>
          </a:p>
        </p:txBody>
      </p:sp>
    </p:spTree>
    <p:extLst>
      <p:ext uri="{BB962C8B-B14F-4D97-AF65-F5344CB8AC3E}">
        <p14:creationId xmlns:p14="http://schemas.microsoft.com/office/powerpoint/2010/main" val="1286371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G:%5CCE%20436_Spring-05%5CLectures%5CResources%5CNAPA%20CD%5Cnapa_web%5CModules%5C5_mix_design%5Csuperpave.htm"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G:%5CCE%20436_Spring-05%5CLectures%5CResources%5CNAPA%20CD%5Cnapa_web%5CModules%5C5_mix_design%5Csuperpave.h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B92DD-633C-7342-9DCD-4D6F1F63DB54}" type="slidenum">
              <a:rPr lang="en-US"/>
              <a:pPr/>
              <a:t>1</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80ED0-FF41-1549-B618-4D80D3FC03AF}" type="slidenum">
              <a:rPr lang="en-US"/>
              <a:pPr/>
              <a:t>10</a:t>
            </a:fld>
            <a:endParaRPr lang="en-US"/>
          </a:p>
        </p:txBody>
      </p:sp>
      <p:sp>
        <p:nvSpPr>
          <p:cNvPr id="20482" name="Rectangle 2"/>
          <p:cNvSpPr>
            <a:spLocks noGrp="1" noRot="1" noChangeAspect="1" noChangeArrowheads="1" noTextEdit="1"/>
          </p:cNvSpPr>
          <p:nvPr>
            <p:ph type="sldImg"/>
          </p:nvPr>
        </p:nvSpPr>
        <p:spPr>
          <a:xfrm>
            <a:off x="1204913" y="727075"/>
            <a:ext cx="4602162" cy="3451225"/>
          </a:xfrm>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xfrm>
            <a:off x="935038" y="4416425"/>
            <a:ext cx="5140325" cy="4159250"/>
          </a:xfrm>
        </p:spPr>
        <p:txBody>
          <a:bodyPr/>
          <a:lstStyle/>
          <a:p>
            <a:r>
              <a:rPr lang="en-US"/>
              <a:t>Cutbacks are liquid at room temperature and are manufactured by adding or </a:t>
            </a:r>
            <a:r>
              <a:rPr lang="ja-JP" altLang="en-US">
                <a:latin typeface="Arial"/>
              </a:rPr>
              <a:t>“</a:t>
            </a:r>
            <a:r>
              <a:rPr lang="en-US"/>
              <a:t>cutting</a:t>
            </a:r>
            <a:r>
              <a:rPr lang="ja-JP" altLang="en-US">
                <a:latin typeface="Arial"/>
              </a:rPr>
              <a:t>”</a:t>
            </a:r>
            <a:r>
              <a:rPr lang="en-US"/>
              <a:t> asphalt cements with petroleum solvents.  The volatility of the solvent dictates the rate at which the solvent evaporates.  How fast the solvent escapes into the atmosphere regulates how fast a mixture of cutback and aggregate will set.  Environmental regulations are increasingly limiting the use of these products.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6D889-64D8-BB46-9CD7-BF7AB5F1C4EC}" type="slidenum">
              <a:rPr lang="en-US"/>
              <a:pPr/>
              <a:t>11</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F9F77-2038-C44B-BCF8-DDD68654D8B4}" type="slidenum">
              <a:rPr lang="en-US"/>
              <a:pPr/>
              <a:t>12</a:t>
            </a:fld>
            <a:endParaRPr lang="en-US"/>
          </a:p>
        </p:txBody>
      </p:sp>
      <p:sp>
        <p:nvSpPr>
          <p:cNvPr id="22530" name="Rectangle 2"/>
          <p:cNvSpPr>
            <a:spLocks noGrp="1" noRot="1" noChangeAspect="1" noChangeArrowheads="1" noTextEdit="1"/>
          </p:cNvSpPr>
          <p:nvPr>
            <p:ph type="sldImg"/>
          </p:nvPr>
        </p:nvSpPr>
        <p:spPr>
          <a:xfrm>
            <a:off x="1204913" y="727075"/>
            <a:ext cx="4602162" cy="3451225"/>
          </a:xfrm>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xfrm>
            <a:off x="935038" y="4416425"/>
            <a:ext cx="5140325" cy="4159250"/>
          </a:xfrm>
        </p:spPr>
        <p:txBody>
          <a:bodyPr/>
          <a:lstStyle/>
          <a:p>
            <a:r>
              <a:rPr lang="en-US"/>
              <a:t>Emulsions are produced by blending asphalt cements, water and an emulsifier (e.g. soap)  in a high shear colloid mill.  The resulting asphalt droplet suspended in the water has a charge which reflects the chemistry of the emulsifier.  The charge of the emulsion is usually selected so that it is opposite that of the aggregate to promote adhesion of the asphalt to the aggregate surface.</a:t>
            </a:r>
          </a:p>
          <a:p>
            <a:endParaRPr lang="en-US"/>
          </a:p>
          <a:p>
            <a:r>
              <a:rPr lang="en-US"/>
              <a:t>Emulsions are an asphalt-based product which is also liquid at room temperature.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6337B-CD02-EE4B-987D-62C52CE915AE}" type="slidenum">
              <a:rPr lang="en-US"/>
              <a:pPr/>
              <a:t>13</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82852-BDF4-494C-B71C-E3F3481CAD42}" type="slidenum">
              <a:rPr lang="en-US"/>
              <a:pPr/>
              <a:t>14</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E4D5E-8788-424B-B032-D18BDE6B34B9}" type="slidenum">
              <a:rPr lang="en-US"/>
              <a:pPr/>
              <a:t>15</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A8A8E-F940-6C4A-8506-B4EBF4198BB3}" type="slidenum">
              <a:rPr lang="en-US"/>
              <a:pPr/>
              <a:t>16</a:t>
            </a:fld>
            <a:endParaRPr lang="en-US"/>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FF361-A1E1-2E4C-8421-48242EBA8FAC}" type="slidenum">
              <a:rPr lang="en-US"/>
              <a:pPr/>
              <a:t>17</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A21C1-5363-E945-AF35-4743378C3D75}" type="slidenum">
              <a:rPr lang="en-US"/>
              <a:pPr/>
              <a:t>18</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DA6FA-F8FB-BD40-923D-6A6C8756F1AE}" type="slidenum">
              <a:rPr lang="en-US"/>
              <a:pPr/>
              <a:t>19</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5CB02-50FB-B54B-95C0-5EE0300FAD71}" type="slidenum">
              <a:rPr lang="en-US"/>
              <a:pPr/>
              <a:t>2</a:t>
            </a:fld>
            <a:endParaRPr lang="en-US"/>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a:xfrm>
            <a:off x="935038" y="4416425"/>
            <a:ext cx="5140325" cy="4183063"/>
          </a:xfrm>
        </p:spPr>
        <p:txBody>
          <a:bodyPr/>
          <a:lstStyle/>
          <a:p>
            <a:pPr marL="228600" indent="-228600">
              <a:buFontTx/>
              <a:buAutoNum type="arabicPeriod"/>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1B89C-AF23-C541-B920-88DD5D287E53}" type="slidenum">
              <a:rPr lang="en-US"/>
              <a:pPr/>
              <a:t>20</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63FF9-B443-4840-858E-3681312AB172}" type="slidenum">
              <a:rPr lang="en-US"/>
              <a:pPr/>
              <a:t>21</a:t>
            </a:fld>
            <a:endParaRPr lang="en-US"/>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r>
              <a:rPr lang="en-US"/>
              <a:t>Explain the differences between short term and long term aging processes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DF364-53F9-8442-A0A2-DCAE9E31B44E}" type="slidenum">
              <a:rPr lang="en-US"/>
              <a:pPr/>
              <a:t>22</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a:xfrm>
            <a:off x="935038" y="4433888"/>
            <a:ext cx="5140325" cy="3003550"/>
          </a:xfrm>
        </p:spPr>
        <p:txBody>
          <a:bodyPr/>
          <a:lstStyle/>
          <a:p>
            <a:r>
              <a:rPr lang="en-US"/>
              <a:t>The thin-film oven (TFO) test simulates short-term aging by heating a film of asphalt binder in an oven for 5 hours at 163° C (325° F).  The effects of heat and air are determined from changes incurred in physical properties measured before and after the oven treatment by other test procedures.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9156D-0AE2-334C-88A9-90EE648304E9}" type="slidenum">
              <a:rPr lang="en-US"/>
              <a:pPr/>
              <a:t>23</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a:xfrm>
            <a:off x="935038" y="4433888"/>
            <a:ext cx="5140325" cy="4475162"/>
          </a:xfrm>
        </p:spPr>
        <p:txBody>
          <a:bodyPr/>
          <a:lstStyle/>
          <a:p>
            <a:r>
              <a:rPr lang="en-US"/>
              <a:t>The rolling thin-film oven (RTFO) test simulates short-term aging by heating a moving film of asphalt binder in an oven for 85 minutes at 163° C (325° F).  The effects of heat and air are determined from changes incurred in physical properties measured before and after the oven treatment by other test procedures. The moving film is created by placing the asphalt binder sample in a small jar then placing the jar in a circular metal carriage that rotates within the oven. </a:t>
            </a:r>
          </a:p>
          <a:p>
            <a:endParaRPr lang="en-US"/>
          </a:p>
          <a:p>
            <a:r>
              <a:rPr lang="en-US"/>
              <a:t>The RTFO test is generally considered superior to the TFO because:</a:t>
            </a:r>
          </a:p>
          <a:p>
            <a:pPr>
              <a:buFontTx/>
              <a:buChar char="•"/>
            </a:pPr>
            <a:r>
              <a:rPr lang="en-US"/>
              <a:t>It achieves the same degree of hardening (aging) in less time (85 minutes vs. 5 hours)</a:t>
            </a:r>
          </a:p>
          <a:p>
            <a:pPr>
              <a:buFontTx/>
              <a:buChar char="•"/>
            </a:pPr>
            <a:r>
              <a:rPr lang="en-US"/>
              <a:t>It uses a rolling action that: </a:t>
            </a:r>
          </a:p>
          <a:p>
            <a:pPr lvl="1">
              <a:buFontTx/>
              <a:buChar char="•"/>
            </a:pPr>
            <a:r>
              <a:rPr lang="en-US"/>
              <a:t>Allows continuous exposure of fresh asphalt binder to heat and air flow </a:t>
            </a:r>
          </a:p>
          <a:p>
            <a:pPr lvl="1">
              <a:buFontTx/>
              <a:buChar char="•"/>
            </a:pPr>
            <a:r>
              <a:rPr lang="en-US"/>
              <a:t>Allows asphalt binder modifiers, if used, to remain dispersed in the sample </a:t>
            </a:r>
          </a:p>
          <a:p>
            <a:pPr lvl="1">
              <a:buFontTx/>
              <a:buChar char="•"/>
            </a:pPr>
            <a:r>
              <a:rPr lang="en-US"/>
              <a:t>Prevents the formation of a surface skin on the sample, which may inhibit aging </a:t>
            </a:r>
          </a:p>
          <a:p>
            <a:pPr>
              <a:buFontTx/>
              <a:buChar char="•"/>
            </a:pPr>
            <a:r>
              <a:rPr lang="en-US"/>
              <a:t>Although it has been in common use by some western states for some time, </a:t>
            </a:r>
            <a:r>
              <a:rPr lang="en-US">
                <a:hlinkClick r:id="rId3" action="ppaction://hlinkfile"/>
              </a:rPr>
              <a:t>Superpave</a:t>
            </a:r>
            <a:r>
              <a:rPr lang="en-US"/>
              <a:t> adopted the RTFO test to simulate short-term asphalt binder aging.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B7508-44F5-D94B-B5E4-32FBABCA7F42}" type="slidenum">
              <a:rPr lang="en-US"/>
              <a:pPr/>
              <a:t>24</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23C89-AAE3-D047-9321-DD633630D681}" type="slidenum">
              <a:rPr lang="en-US"/>
              <a:pPr/>
              <a:t>25</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E3E75-558D-4041-A807-22EC925959B9}" type="slidenum">
              <a:rPr lang="en-US"/>
              <a:pPr/>
              <a:t>26</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r>
              <a:rPr lang="en-US"/>
              <a:t>The pressure aging vessel (PAV) was adopted by </a:t>
            </a:r>
            <a:r>
              <a:rPr lang="en-US">
                <a:hlinkClick r:id="rId3" action="ppaction://hlinkfile"/>
              </a:rPr>
              <a:t>Superpave</a:t>
            </a:r>
            <a:r>
              <a:rPr lang="en-US"/>
              <a:t> to simulate the effects of long-term asphalt binder aging that occurs as a result of 5 to 10 years HMA pavement service (Bahia and Anderson, 1994). </a:t>
            </a:r>
          </a:p>
          <a:p>
            <a:endParaRPr lang="en-US"/>
          </a:p>
          <a:p>
            <a:r>
              <a:rPr lang="en-US"/>
              <a:t>Prior to Superpave, the general concept of the pressure aging vessel had been used for many years in rubber product aging.  The PAV is an oven-pressure vessel combination that takes RTFO aged samples and exposes them to high air pressure (2070 kPa (300 psi)) and temperature (90° C (195° F), 100° C (212° F)° or 110° C (230° F) depending upon expected climatic conditions) for 20 hours.</a:t>
            </a:r>
          </a:p>
          <a:p>
            <a:r>
              <a:rPr lang="en-US"/>
              <a:t> </a:t>
            </a:r>
          </a:p>
          <a:p>
            <a:r>
              <a:rPr lang="en-US"/>
              <a:t>Aging the asphalt binder samples at pressure is advantageous because:</a:t>
            </a:r>
          </a:p>
          <a:p>
            <a:pPr>
              <a:buFontTx/>
              <a:buChar char="•"/>
            </a:pPr>
            <a:r>
              <a:rPr lang="en-US"/>
              <a:t>There is a limited loss of volatiles </a:t>
            </a:r>
          </a:p>
          <a:p>
            <a:pPr>
              <a:buFontTx/>
              <a:buChar char="•"/>
            </a:pPr>
            <a:r>
              <a:rPr lang="en-US"/>
              <a:t>The oxidation process can be accelerated without resorting to extremely high temperatures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9C903-B070-AF4B-A432-84489EF661F0}" type="slidenum">
              <a:rPr lang="en-US"/>
              <a:pPr/>
              <a:t>3</a:t>
            </a:fld>
            <a:endParaRPr lang="en-US"/>
          </a:p>
        </p:txBody>
      </p:sp>
      <p:sp>
        <p:nvSpPr>
          <p:cNvPr id="89090" name="Rectangle 2"/>
          <p:cNvSpPr>
            <a:spLocks noGrp="1" noRot="1" noChangeAspect="1" noChangeArrowheads="1" noTextEdit="1"/>
          </p:cNvSpPr>
          <p:nvPr>
            <p:ph type="sldImg"/>
          </p:nvPr>
        </p:nvSpPr>
        <p:spPr>
          <a:xfrm>
            <a:off x="1204913" y="727075"/>
            <a:ext cx="4602162" cy="3451225"/>
          </a:xfrm>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a:xfrm>
            <a:off x="935038" y="4416425"/>
            <a:ext cx="5140325" cy="4159250"/>
          </a:xfrm>
        </p:spPr>
        <p:txBody>
          <a:bodyPr/>
          <a:lstStyle/>
          <a:p>
            <a:r>
              <a:rPr lang="en-US"/>
              <a:t>A number of products are obtained from one barrel of crude.  Asphalt cement is what is left after the more volatile products are removed and it is commonly referred to as the </a:t>
            </a:r>
            <a:r>
              <a:rPr lang="ja-JP" altLang="en-US">
                <a:latin typeface="Arial"/>
              </a:rPr>
              <a:t>“</a:t>
            </a:r>
            <a:r>
              <a:rPr lang="en-US"/>
              <a:t>bottom of the barrel</a:t>
            </a:r>
            <a:r>
              <a:rPr lang="ja-JP" altLang="en-US">
                <a:latin typeface="Arial"/>
              </a:rPr>
              <a:t>”</a:t>
            </a:r>
            <a:r>
              <a:rPr lang="en-US"/>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799C8-B1C8-1E40-8D74-FC09502876CC}" type="slidenum">
              <a:rPr lang="en-US"/>
              <a:pPr/>
              <a:t>4</a:t>
            </a:fld>
            <a:endParaRPr lang="en-US"/>
          </a:p>
        </p:txBody>
      </p:sp>
      <p:sp>
        <p:nvSpPr>
          <p:cNvPr id="91138" name="Rectangle 2"/>
          <p:cNvSpPr>
            <a:spLocks noGrp="1" noRot="1" noChangeAspect="1" noChangeArrowheads="1" noTextEdit="1"/>
          </p:cNvSpPr>
          <p:nvPr>
            <p:ph type="sldImg"/>
          </p:nvPr>
        </p:nvSpPr>
        <p:spPr>
          <a:xfrm>
            <a:off x="1204913" y="727075"/>
            <a:ext cx="4602162" cy="3451225"/>
          </a:xfrm>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a:xfrm>
            <a:off x="935038" y="4416425"/>
            <a:ext cx="5140325" cy="4159250"/>
          </a:xfrm>
        </p:spPr>
        <p:txBody>
          <a:bodyPr/>
          <a:lstStyle/>
          <a:p>
            <a:r>
              <a:rPr lang="en-US"/>
              <a:t>Distillation is used to separate the various crude fractions by boiling point ranges.  The crude oil is heated in a large furnace to about 343 </a:t>
            </a:r>
            <a:r>
              <a:rPr lang="en-US" baseline="30000"/>
              <a:t>o</a:t>
            </a:r>
            <a:r>
              <a:rPr lang="en-US"/>
              <a:t>C and partially vaporized.  The remaining material is transferred to a distillation tower.  Different fractions reach their boiling point ranges at various heights in the tower.  When the temperature is reduced, each material condenses on a tray and is drawn off at each level.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B8387-9AFE-8943-A636-91873CFC26D4}" type="slidenum">
              <a:rPr lang="en-US"/>
              <a:pPr/>
              <a:t>5</a:t>
            </a:fld>
            <a:endParaRPr lang="en-US"/>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0BE04-028D-BF45-9BDE-3C36E05DA7AF}" type="slidenum">
              <a:rPr lang="en-US"/>
              <a:pPr/>
              <a:t>6</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90D1D-A8A5-5A4B-81D3-32E4D0EA98F9}" type="slidenum">
              <a:rPr lang="en-US"/>
              <a:pPr/>
              <a:t>7</a:t>
            </a:fld>
            <a:endParaRPr lang="en-US"/>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C5F16-4D10-ED46-B080-FA67F0A6CDEC}" type="slidenum">
              <a:rPr lang="en-US"/>
              <a:pPr/>
              <a:t>8</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A1FF0-914B-664E-93F3-F58118A11E84}" type="slidenum">
              <a:rPr lang="en-US"/>
              <a:pPr/>
              <a:t>9</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CAF801-140C-8543-B2FF-44DE26EF65AD}" type="slidenum">
              <a:rPr lang="en-US"/>
              <a:pPr/>
              <a:t>‹#›</a:t>
            </a:fld>
            <a:endParaRPr lang="en-US"/>
          </a:p>
        </p:txBody>
      </p:sp>
    </p:spTree>
    <p:extLst>
      <p:ext uri="{BB962C8B-B14F-4D97-AF65-F5344CB8AC3E}">
        <p14:creationId xmlns:p14="http://schemas.microsoft.com/office/powerpoint/2010/main" val="35110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E2F9AA-24A4-BF45-AC79-35C9C020F45E}" type="slidenum">
              <a:rPr lang="en-US"/>
              <a:pPr/>
              <a:t>‹#›</a:t>
            </a:fld>
            <a:endParaRPr lang="en-US"/>
          </a:p>
        </p:txBody>
      </p:sp>
    </p:spTree>
    <p:extLst>
      <p:ext uri="{BB962C8B-B14F-4D97-AF65-F5344CB8AC3E}">
        <p14:creationId xmlns:p14="http://schemas.microsoft.com/office/powerpoint/2010/main" val="117583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E1356A-9460-4E4C-9EDE-E20704A90787}" type="slidenum">
              <a:rPr lang="en-US"/>
              <a:pPr/>
              <a:t>‹#›</a:t>
            </a:fld>
            <a:endParaRPr lang="en-US"/>
          </a:p>
        </p:txBody>
      </p:sp>
    </p:spTree>
    <p:extLst>
      <p:ext uri="{BB962C8B-B14F-4D97-AF65-F5344CB8AC3E}">
        <p14:creationId xmlns:p14="http://schemas.microsoft.com/office/powerpoint/2010/main" val="71982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3602C6-7C98-144E-9E3E-C78E5C7C53A7}" type="slidenum">
              <a:rPr lang="en-US"/>
              <a:pPr/>
              <a:t>‹#›</a:t>
            </a:fld>
            <a:endParaRPr lang="en-US"/>
          </a:p>
        </p:txBody>
      </p:sp>
    </p:spTree>
    <p:extLst>
      <p:ext uri="{BB962C8B-B14F-4D97-AF65-F5344CB8AC3E}">
        <p14:creationId xmlns:p14="http://schemas.microsoft.com/office/powerpoint/2010/main" val="41423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0CAA1A-75E4-404F-B50D-95EAE38DA96B}" type="slidenum">
              <a:rPr lang="en-US"/>
              <a:pPr/>
              <a:t>‹#›</a:t>
            </a:fld>
            <a:endParaRPr lang="en-US"/>
          </a:p>
        </p:txBody>
      </p:sp>
    </p:spTree>
    <p:extLst>
      <p:ext uri="{BB962C8B-B14F-4D97-AF65-F5344CB8AC3E}">
        <p14:creationId xmlns:p14="http://schemas.microsoft.com/office/powerpoint/2010/main" val="409396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B1F0CC-6CBD-EF49-B924-1188ADE26E79}" type="slidenum">
              <a:rPr lang="en-US"/>
              <a:pPr/>
              <a:t>‹#›</a:t>
            </a:fld>
            <a:endParaRPr lang="en-US"/>
          </a:p>
        </p:txBody>
      </p:sp>
    </p:spTree>
    <p:extLst>
      <p:ext uri="{BB962C8B-B14F-4D97-AF65-F5344CB8AC3E}">
        <p14:creationId xmlns:p14="http://schemas.microsoft.com/office/powerpoint/2010/main" val="177867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AA9296-198C-614B-B5E2-80A1935BD210}" type="slidenum">
              <a:rPr lang="en-US"/>
              <a:pPr/>
              <a:t>‹#›</a:t>
            </a:fld>
            <a:endParaRPr lang="en-US"/>
          </a:p>
        </p:txBody>
      </p:sp>
    </p:spTree>
    <p:extLst>
      <p:ext uri="{BB962C8B-B14F-4D97-AF65-F5344CB8AC3E}">
        <p14:creationId xmlns:p14="http://schemas.microsoft.com/office/powerpoint/2010/main" val="108395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FA5DC8-32A6-1B41-9E41-0771AD8DE371}" type="slidenum">
              <a:rPr lang="en-US"/>
              <a:pPr/>
              <a:t>‹#›</a:t>
            </a:fld>
            <a:endParaRPr lang="en-US"/>
          </a:p>
        </p:txBody>
      </p:sp>
    </p:spTree>
    <p:extLst>
      <p:ext uri="{BB962C8B-B14F-4D97-AF65-F5344CB8AC3E}">
        <p14:creationId xmlns:p14="http://schemas.microsoft.com/office/powerpoint/2010/main" val="347276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0A25794-9BF8-A742-84BD-39AD4F4D2631}" type="slidenum">
              <a:rPr lang="en-US"/>
              <a:pPr/>
              <a:t>‹#›</a:t>
            </a:fld>
            <a:endParaRPr lang="en-US"/>
          </a:p>
        </p:txBody>
      </p:sp>
    </p:spTree>
    <p:extLst>
      <p:ext uri="{BB962C8B-B14F-4D97-AF65-F5344CB8AC3E}">
        <p14:creationId xmlns:p14="http://schemas.microsoft.com/office/powerpoint/2010/main" val="164444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D7ABCC-6D75-4648-B4D2-377E7D4B4038}" type="slidenum">
              <a:rPr lang="en-US"/>
              <a:pPr/>
              <a:t>‹#›</a:t>
            </a:fld>
            <a:endParaRPr lang="en-US"/>
          </a:p>
        </p:txBody>
      </p:sp>
    </p:spTree>
    <p:extLst>
      <p:ext uri="{BB962C8B-B14F-4D97-AF65-F5344CB8AC3E}">
        <p14:creationId xmlns:p14="http://schemas.microsoft.com/office/powerpoint/2010/main" val="61887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03A139-46D9-7D4F-BF29-0189425F0147}" type="slidenum">
              <a:rPr lang="en-US"/>
              <a:pPr/>
              <a:t>‹#›</a:t>
            </a:fld>
            <a:endParaRPr lang="en-US"/>
          </a:p>
        </p:txBody>
      </p:sp>
    </p:spTree>
    <p:extLst>
      <p:ext uri="{BB962C8B-B14F-4D97-AF65-F5344CB8AC3E}">
        <p14:creationId xmlns:p14="http://schemas.microsoft.com/office/powerpoint/2010/main" val="32944351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3D3FF"/>
            </a:gs>
          </a:gsLst>
          <a:lin ang="5400000" scaled="1"/>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D65B8B2A-AEAB-F449-97A4-C2A7009CC543}" type="slidenum">
              <a:rPr lang="en-US"/>
              <a:pPr/>
              <a:t>‹#›</a:t>
            </a:fld>
            <a:endParaRPr lang="en-US"/>
          </a:p>
        </p:txBody>
      </p:sp>
      <p:sp>
        <p:nvSpPr>
          <p:cNvPr id="63495" name="Line 7"/>
          <p:cNvSpPr>
            <a:spLocks noChangeShapeType="1"/>
          </p:cNvSpPr>
          <p:nvPr/>
        </p:nvSpPr>
        <p:spPr bwMode="auto">
          <a:xfrm flipV="1">
            <a:off x="558800" y="314325"/>
            <a:ext cx="8445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500" name="Line 12"/>
          <p:cNvSpPr>
            <a:spLocks noChangeShapeType="1"/>
          </p:cNvSpPr>
          <p:nvPr/>
        </p:nvSpPr>
        <p:spPr bwMode="auto">
          <a:xfrm flipV="1">
            <a:off x="534988" y="269875"/>
            <a:ext cx="8445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3600" b="1">
          <a:solidFill>
            <a:schemeClr val="accent2"/>
          </a:solidFill>
          <a:effectLst>
            <a:outerShdw blurRad="38100" dist="38100" dir="2700000" algn="tl">
              <a:srgbClr val="DDDDDD"/>
            </a:outerShdw>
          </a:effectLst>
          <a:latin typeface="+mj-lt"/>
          <a:ea typeface="+mj-ea"/>
          <a:cs typeface="+mj-cs"/>
        </a:defRPr>
      </a:lvl1pPr>
      <a:lvl2pPr algn="ctr" rtl="0" fontAlgn="base">
        <a:spcBef>
          <a:spcPct val="0"/>
        </a:spcBef>
        <a:spcAft>
          <a:spcPct val="0"/>
        </a:spcAft>
        <a:defRPr sz="3600" b="1">
          <a:solidFill>
            <a:schemeClr val="accent2"/>
          </a:solidFill>
          <a:effectLst>
            <a:outerShdw blurRad="38100" dist="38100" dir="2700000" algn="tl">
              <a:srgbClr val="DDDDDD"/>
            </a:outerShdw>
          </a:effectLst>
          <a:latin typeface="Arial" charset="0"/>
          <a:ea typeface="ＭＳ Ｐゴシック" charset="0"/>
          <a:cs typeface="Arial" charset="0"/>
        </a:defRPr>
      </a:lvl2pPr>
      <a:lvl3pPr algn="ctr" rtl="0" fontAlgn="base">
        <a:spcBef>
          <a:spcPct val="0"/>
        </a:spcBef>
        <a:spcAft>
          <a:spcPct val="0"/>
        </a:spcAft>
        <a:defRPr sz="3600" b="1">
          <a:solidFill>
            <a:schemeClr val="accent2"/>
          </a:solidFill>
          <a:effectLst>
            <a:outerShdw blurRad="38100" dist="38100" dir="2700000" algn="tl">
              <a:srgbClr val="DDDDDD"/>
            </a:outerShdw>
          </a:effectLst>
          <a:latin typeface="Arial" charset="0"/>
          <a:ea typeface="ＭＳ Ｐゴシック" charset="0"/>
          <a:cs typeface="Arial" charset="0"/>
        </a:defRPr>
      </a:lvl3pPr>
      <a:lvl4pPr algn="ctr" rtl="0" fontAlgn="base">
        <a:spcBef>
          <a:spcPct val="0"/>
        </a:spcBef>
        <a:spcAft>
          <a:spcPct val="0"/>
        </a:spcAft>
        <a:defRPr sz="3600" b="1">
          <a:solidFill>
            <a:schemeClr val="accent2"/>
          </a:solidFill>
          <a:effectLst>
            <a:outerShdw blurRad="38100" dist="38100" dir="2700000" algn="tl">
              <a:srgbClr val="DDDDDD"/>
            </a:outerShdw>
          </a:effectLst>
          <a:latin typeface="Arial" charset="0"/>
          <a:ea typeface="ＭＳ Ｐゴシック" charset="0"/>
          <a:cs typeface="Arial" charset="0"/>
        </a:defRPr>
      </a:lvl4pPr>
      <a:lvl5pPr algn="ctr" rtl="0" fontAlgn="base">
        <a:spcBef>
          <a:spcPct val="0"/>
        </a:spcBef>
        <a:spcAft>
          <a:spcPct val="0"/>
        </a:spcAft>
        <a:defRPr sz="3600" b="1">
          <a:solidFill>
            <a:schemeClr val="accent2"/>
          </a:solidFill>
          <a:effectLst>
            <a:outerShdw blurRad="38100" dist="38100" dir="2700000" algn="tl">
              <a:srgbClr val="DDDDDD"/>
            </a:outerShdw>
          </a:effectLst>
          <a:latin typeface="Arial" charset="0"/>
          <a:ea typeface="ＭＳ Ｐゴシック" charset="0"/>
          <a:cs typeface="Arial" charset="0"/>
        </a:defRPr>
      </a:lvl5pPr>
      <a:lvl6pPr marL="457200" algn="ctr" rtl="0" fontAlgn="base">
        <a:spcBef>
          <a:spcPct val="0"/>
        </a:spcBef>
        <a:spcAft>
          <a:spcPct val="0"/>
        </a:spcAft>
        <a:defRPr sz="3600" b="1">
          <a:solidFill>
            <a:schemeClr val="accent2"/>
          </a:solidFill>
          <a:effectLst>
            <a:outerShdw blurRad="38100" dist="38100" dir="2700000" algn="tl">
              <a:srgbClr val="DDDDDD"/>
            </a:outerShdw>
          </a:effectLst>
          <a:latin typeface="Arial" charset="0"/>
          <a:ea typeface="ＭＳ Ｐゴシック" charset="0"/>
          <a:cs typeface="Arial" charset="0"/>
        </a:defRPr>
      </a:lvl6pPr>
      <a:lvl7pPr marL="914400" algn="ctr" rtl="0" fontAlgn="base">
        <a:spcBef>
          <a:spcPct val="0"/>
        </a:spcBef>
        <a:spcAft>
          <a:spcPct val="0"/>
        </a:spcAft>
        <a:defRPr sz="3600" b="1">
          <a:solidFill>
            <a:schemeClr val="accent2"/>
          </a:solidFill>
          <a:effectLst>
            <a:outerShdw blurRad="38100" dist="38100" dir="2700000" algn="tl">
              <a:srgbClr val="DDDDDD"/>
            </a:outerShdw>
          </a:effectLst>
          <a:latin typeface="Arial" charset="0"/>
          <a:ea typeface="ＭＳ Ｐゴシック" charset="0"/>
          <a:cs typeface="Arial" charset="0"/>
        </a:defRPr>
      </a:lvl7pPr>
      <a:lvl8pPr marL="1371600" algn="ctr" rtl="0" fontAlgn="base">
        <a:spcBef>
          <a:spcPct val="0"/>
        </a:spcBef>
        <a:spcAft>
          <a:spcPct val="0"/>
        </a:spcAft>
        <a:defRPr sz="3600" b="1">
          <a:solidFill>
            <a:schemeClr val="accent2"/>
          </a:solidFill>
          <a:effectLst>
            <a:outerShdw blurRad="38100" dist="38100" dir="2700000" algn="tl">
              <a:srgbClr val="DDDDDD"/>
            </a:outerShdw>
          </a:effectLst>
          <a:latin typeface="Arial" charset="0"/>
          <a:ea typeface="ＭＳ Ｐゴシック" charset="0"/>
          <a:cs typeface="Arial" charset="0"/>
        </a:defRPr>
      </a:lvl8pPr>
      <a:lvl9pPr marL="1828800" algn="ctr" rtl="0" fontAlgn="base">
        <a:spcBef>
          <a:spcPct val="0"/>
        </a:spcBef>
        <a:spcAft>
          <a:spcPct val="0"/>
        </a:spcAft>
        <a:defRPr sz="3600" b="1">
          <a:solidFill>
            <a:schemeClr val="accent2"/>
          </a:solidFill>
          <a:effectLst>
            <a:outerShdw blurRad="38100" dist="38100" dir="2700000" algn="tl">
              <a:srgbClr val="DDDDDD"/>
            </a:outerShdw>
          </a:effectLst>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003399"/>
        </a:buClr>
        <a:buBlip>
          <a:blip r:embed="rId13"/>
        </a:buBlip>
        <a:defRPr sz="2800">
          <a:solidFill>
            <a:schemeClr val="tx1"/>
          </a:solidFill>
          <a:latin typeface="+mn-lt"/>
          <a:ea typeface="+mn-ea"/>
          <a:cs typeface="+mn-cs"/>
        </a:defRPr>
      </a:lvl1pPr>
      <a:lvl2pPr marL="742950" indent="-285750" algn="l" rtl="0" fontAlgn="base">
        <a:spcBef>
          <a:spcPct val="20000"/>
        </a:spcBef>
        <a:spcAft>
          <a:spcPct val="0"/>
        </a:spcAft>
        <a:buClr>
          <a:srgbClr val="CC3300"/>
        </a:buClr>
        <a:buFont typeface="Wingdings" charset="0"/>
        <a:buChar char="ü"/>
        <a:defRPr sz="2800">
          <a:solidFill>
            <a:schemeClr val="tx1"/>
          </a:solidFill>
          <a:latin typeface="+mn-lt"/>
          <a:ea typeface="Arial" charset="0"/>
          <a:cs typeface="+mn-cs"/>
        </a:defRPr>
      </a:lvl2pPr>
      <a:lvl3pPr marL="1143000" indent="-228600" algn="l" rtl="0" fontAlgn="base">
        <a:spcBef>
          <a:spcPct val="20000"/>
        </a:spcBef>
        <a:spcAft>
          <a:spcPct val="0"/>
        </a:spcAft>
        <a:buClr>
          <a:srgbClr val="009900"/>
        </a:buClr>
        <a:buFont typeface="Wingdings" charset="0"/>
        <a:buChar char="Ø"/>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4.png"/><Relationship Id="rId5" Type="http://schemas.openxmlformats.org/officeDocument/2006/relationships/oleObject" Target="../embeddings/oleObject1.bin"/><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Short%20Demonstration%20Video%20of%20Fiberseal.wm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533400"/>
            <a:ext cx="7772400" cy="1470025"/>
          </a:xfrm>
        </p:spPr>
        <p:txBody>
          <a:bodyPr/>
          <a:lstStyle/>
          <a:p>
            <a:r>
              <a:rPr lang="en-US" sz="3200" i="1" dirty="0" smtClean="0"/>
              <a:t>CIVE 320</a:t>
            </a:r>
            <a:br>
              <a:rPr lang="en-US" sz="3200" i="1" dirty="0" smtClean="0"/>
            </a:br>
            <a:r>
              <a:rPr lang="en-US" sz="3200" i="1" dirty="0" smtClean="0"/>
              <a:t>Construction Materials &amp; Technology</a:t>
            </a:r>
            <a:endParaRPr lang="en-US" sz="3200" i="1" dirty="0"/>
          </a:p>
        </p:txBody>
      </p:sp>
      <p:sp>
        <p:nvSpPr>
          <p:cNvPr id="61443" name="Rectangle 3"/>
          <p:cNvSpPr>
            <a:spLocks noGrp="1" noChangeArrowheads="1"/>
          </p:cNvSpPr>
          <p:nvPr>
            <p:ph type="subTitle" idx="1"/>
          </p:nvPr>
        </p:nvSpPr>
        <p:spPr>
          <a:xfrm>
            <a:off x="1295400" y="5410200"/>
            <a:ext cx="6400800" cy="990600"/>
          </a:xfrm>
        </p:spPr>
        <p:txBody>
          <a:bodyPr/>
          <a:lstStyle/>
          <a:p>
            <a:pPr>
              <a:lnSpc>
                <a:spcPct val="90000"/>
              </a:lnSpc>
            </a:pPr>
            <a:r>
              <a:rPr lang="en-US" sz="3200" b="1" i="1" dirty="0">
                <a:solidFill>
                  <a:schemeClr val="accent2"/>
                </a:solidFill>
                <a:effectLst>
                  <a:outerShdw blurRad="38100" dist="38100" dir="2700000" algn="tl">
                    <a:srgbClr val="DDDDDD"/>
                  </a:outerShdw>
                </a:effectLst>
              </a:rPr>
              <a:t>Dr. Ghassan </a:t>
            </a:r>
            <a:r>
              <a:rPr lang="en-US" sz="3200" b="1" i="1" dirty="0" smtClean="0">
                <a:solidFill>
                  <a:schemeClr val="accent2"/>
                </a:solidFill>
                <a:effectLst>
                  <a:outerShdw blurRad="38100" dist="38100" dir="2700000" algn="tl">
                    <a:srgbClr val="DDDDDD"/>
                  </a:outerShdw>
                </a:effectLst>
              </a:rPr>
              <a:t>Chehab</a:t>
            </a:r>
            <a:endParaRPr lang="en-US" sz="3200" b="1" i="1" dirty="0">
              <a:solidFill>
                <a:schemeClr val="accent2"/>
              </a:solidFill>
              <a:effectLst>
                <a:outerShdw blurRad="38100" dist="38100" dir="2700000" algn="tl">
                  <a:srgbClr val="DDDDDD"/>
                </a:outerShdw>
              </a:effectLst>
            </a:endParaRPr>
          </a:p>
        </p:txBody>
      </p:sp>
      <p:sp>
        <p:nvSpPr>
          <p:cNvPr id="61444" name="Rectangle 4"/>
          <p:cNvSpPr>
            <a:spLocks noChangeArrowheads="1"/>
          </p:cNvSpPr>
          <p:nvPr/>
        </p:nvSpPr>
        <p:spPr bwMode="auto">
          <a:xfrm>
            <a:off x="1219200" y="2743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Clr>
                <a:srgbClr val="003399"/>
              </a:buClr>
            </a:pPr>
            <a:r>
              <a:rPr lang="en-US" sz="3200" b="1" dirty="0">
                <a:solidFill>
                  <a:srgbClr val="008000"/>
                </a:solidFill>
                <a:effectLst>
                  <a:outerShdw blurRad="38100" dist="38100" dir="2700000" algn="tl">
                    <a:srgbClr val="DDDDDD"/>
                  </a:outerShdw>
                </a:effectLst>
              </a:rPr>
              <a:t>Slides Set</a:t>
            </a:r>
            <a:r>
              <a:rPr lang="en-US" sz="3200" b="1">
                <a:solidFill>
                  <a:srgbClr val="008000"/>
                </a:solidFill>
                <a:effectLst>
                  <a:outerShdw blurRad="38100" dist="38100" dir="2700000" algn="tl">
                    <a:srgbClr val="DDDDDD"/>
                  </a:outerShdw>
                </a:effectLst>
              </a:rPr>
              <a:t>: </a:t>
            </a:r>
            <a:r>
              <a:rPr lang="en-US" sz="3200" b="1" smtClean="0">
                <a:solidFill>
                  <a:srgbClr val="008000"/>
                </a:solidFill>
                <a:effectLst>
                  <a:outerShdw blurRad="38100" dist="38100" dir="2700000" algn="tl">
                    <a:srgbClr val="DDDDDD"/>
                  </a:outerShdw>
                </a:effectLst>
              </a:rPr>
              <a:t>5-a</a:t>
            </a:r>
            <a:endParaRPr lang="en-US" sz="3200" b="1" dirty="0">
              <a:solidFill>
                <a:srgbClr val="008000"/>
              </a:solidFill>
              <a:effectLst>
                <a:outerShdw blurRad="38100" dist="38100" dir="2700000" algn="tl">
                  <a:srgbClr val="DDDDDD"/>
                </a:outerShdw>
              </a:effectLst>
            </a:endParaRPr>
          </a:p>
          <a:p>
            <a:pPr algn="ctr">
              <a:spcBef>
                <a:spcPct val="20000"/>
              </a:spcBef>
              <a:buClr>
                <a:srgbClr val="003399"/>
              </a:buClr>
            </a:pPr>
            <a:r>
              <a:rPr lang="en-US" sz="3200" b="1" dirty="0">
                <a:solidFill>
                  <a:srgbClr val="CC3300"/>
                </a:solidFill>
                <a:effectLst>
                  <a:outerShdw blurRad="38100" dist="38100" dir="2700000" algn="tl">
                    <a:srgbClr val="DDDDDD"/>
                  </a:outerShdw>
                </a:effectLst>
              </a:rPr>
              <a:t>Asphalt Binder: An Introduction</a:t>
            </a:r>
            <a:endParaRPr lang="en-US" sz="2800" b="1" dirty="0">
              <a:solidFill>
                <a:srgbClr val="008000"/>
              </a:solidFill>
              <a:effectLst>
                <a:outerShdw blurRad="38100" dist="38100" dir="2700000" algn="tl">
                  <a:srgbClr val="DDDDDD"/>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944562"/>
          </a:xfrm>
        </p:spPr>
        <p:txBody>
          <a:bodyPr/>
          <a:lstStyle/>
          <a:p>
            <a:r>
              <a:rPr lang="en-US"/>
              <a:t>Cutbacks</a:t>
            </a:r>
          </a:p>
        </p:txBody>
      </p:sp>
      <p:sp>
        <p:nvSpPr>
          <p:cNvPr id="19459" name="Rectangle 3"/>
          <p:cNvSpPr>
            <a:spLocks noGrp="1" noChangeArrowheads="1"/>
          </p:cNvSpPr>
          <p:nvPr>
            <p:ph type="body" idx="1"/>
          </p:nvPr>
        </p:nvSpPr>
        <p:spPr>
          <a:xfrm>
            <a:off x="914400" y="1295400"/>
            <a:ext cx="7315200" cy="5105400"/>
          </a:xfrm>
        </p:spPr>
        <p:txBody>
          <a:bodyPr/>
          <a:lstStyle/>
          <a:p>
            <a:r>
              <a:rPr lang="en-US" b="1">
                <a:solidFill>
                  <a:schemeClr val="accent2"/>
                </a:solidFill>
                <a:effectLst>
                  <a:outerShdw blurRad="38100" dist="38100" dir="2700000" algn="tl">
                    <a:srgbClr val="DDDDDD"/>
                  </a:outerShdw>
                </a:effectLst>
              </a:rPr>
              <a:t>Rapid cure (RC)</a:t>
            </a:r>
            <a:r>
              <a:rPr lang="en-US"/>
              <a:t> (Naphtha or Gasoline)</a:t>
            </a:r>
          </a:p>
          <a:p>
            <a:pPr lvl="1"/>
            <a:r>
              <a:rPr lang="en-US"/>
              <a:t>High volatility of solvent</a:t>
            </a:r>
          </a:p>
          <a:p>
            <a:pPr lvl="1"/>
            <a:r>
              <a:rPr lang="en-US"/>
              <a:t>Tack coats, surface treatments</a:t>
            </a:r>
          </a:p>
          <a:p>
            <a:r>
              <a:rPr lang="en-US" b="1">
                <a:solidFill>
                  <a:schemeClr val="accent2"/>
                </a:solidFill>
                <a:effectLst>
                  <a:outerShdw blurRad="38100" dist="38100" dir="2700000" algn="tl">
                    <a:srgbClr val="DDDDDD"/>
                  </a:outerShdw>
                </a:effectLst>
              </a:rPr>
              <a:t>Medium cure (MC)</a:t>
            </a:r>
            <a:r>
              <a:rPr lang="en-US"/>
              <a:t> (Kerosene)</a:t>
            </a:r>
          </a:p>
          <a:p>
            <a:pPr lvl="1"/>
            <a:r>
              <a:rPr lang="en-US"/>
              <a:t>Moderate volatility</a:t>
            </a:r>
          </a:p>
          <a:p>
            <a:pPr lvl="1"/>
            <a:r>
              <a:rPr lang="en-US"/>
              <a:t>Stockpile patching mix</a:t>
            </a:r>
          </a:p>
          <a:p>
            <a:r>
              <a:rPr lang="en-US" b="1">
                <a:solidFill>
                  <a:schemeClr val="accent2"/>
                </a:solidFill>
                <a:effectLst>
                  <a:outerShdw blurRad="38100" dist="38100" dir="2700000" algn="tl">
                    <a:srgbClr val="DDDDDD"/>
                  </a:outerShdw>
                </a:effectLst>
              </a:rPr>
              <a:t>Slow cure (SC)</a:t>
            </a:r>
            <a:r>
              <a:rPr lang="en-US"/>
              <a:t> (Low viscosity oil)</a:t>
            </a:r>
          </a:p>
          <a:p>
            <a:pPr lvl="1"/>
            <a:r>
              <a:rPr lang="en-US"/>
              <a:t>Low volatility</a:t>
            </a:r>
          </a:p>
          <a:p>
            <a:pPr lvl="1"/>
            <a:r>
              <a:rPr lang="en-US"/>
              <a:t>Prime coat, dust control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52400" y="1524000"/>
            <a:ext cx="8842375" cy="4725988"/>
            <a:chOff x="96" y="960"/>
            <a:chExt cx="5570" cy="2977"/>
          </a:xfrm>
        </p:grpSpPr>
        <p:sp>
          <p:nvSpPr>
            <p:cNvPr id="31747" name="Text Box 3"/>
            <p:cNvSpPr txBox="1">
              <a:spLocks noChangeArrowheads="1"/>
            </p:cNvSpPr>
            <p:nvPr/>
          </p:nvSpPr>
          <p:spPr bwMode="auto">
            <a:xfrm>
              <a:off x="2119" y="3639"/>
              <a:ext cx="9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2000" b="1">
                  <a:solidFill>
                    <a:schemeClr val="accent2"/>
                  </a:solidFill>
                  <a:latin typeface="Times New Roman" charset="0"/>
                </a:rPr>
                <a:t>30% solvent</a:t>
              </a:r>
            </a:p>
          </p:txBody>
        </p:sp>
        <p:sp>
          <p:nvSpPr>
            <p:cNvPr id="31748" name="Text Box 4"/>
            <p:cNvSpPr txBox="1">
              <a:spLocks noChangeArrowheads="1"/>
            </p:cNvSpPr>
            <p:nvPr/>
          </p:nvSpPr>
          <p:spPr bwMode="auto">
            <a:xfrm>
              <a:off x="4711" y="3687"/>
              <a:ext cx="9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2000" b="1">
                  <a:solidFill>
                    <a:schemeClr val="accent2"/>
                  </a:solidFill>
                  <a:latin typeface="Times New Roman" charset="0"/>
                </a:rPr>
                <a:t>10% solvent</a:t>
              </a:r>
            </a:p>
          </p:txBody>
        </p:sp>
        <p:pic>
          <p:nvPicPr>
            <p:cNvPr id="31749" name="Picture 5" descr="Epps 653,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960"/>
              <a:ext cx="5398" cy="2620"/>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a:off x="144" y="1296"/>
              <a:ext cx="1396"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600" b="1">
                  <a:solidFill>
                    <a:srgbClr val="FF0000"/>
                  </a:solidFill>
                  <a:latin typeface="Times New Roman" charset="0"/>
                </a:rPr>
                <a:t>GRADE</a:t>
              </a:r>
            </a:p>
            <a:p>
              <a:pPr algn="ctr" eaLnBrk="0" hangingPunct="0"/>
              <a:endParaRPr lang="en-US" sz="1600" b="1">
                <a:latin typeface="Times New Roman" charset="0"/>
              </a:endParaRPr>
            </a:p>
            <a:p>
              <a:pPr algn="ctr" eaLnBrk="0" hangingPunct="0"/>
              <a:r>
                <a:rPr lang="en-US" sz="1600" b="1">
                  <a:solidFill>
                    <a:schemeClr val="accent2"/>
                  </a:solidFill>
                  <a:latin typeface="Times New Roman" charset="0"/>
                </a:rPr>
                <a:t>NAPTHA FOR RC      </a:t>
              </a:r>
            </a:p>
            <a:p>
              <a:pPr algn="ctr" eaLnBrk="0" hangingPunct="0"/>
              <a:r>
                <a:rPr lang="en-US" sz="1600" b="1">
                  <a:solidFill>
                    <a:schemeClr val="accent2"/>
                  </a:solidFill>
                  <a:latin typeface="Times New Roman" charset="0"/>
                </a:rPr>
                <a:t>KEROSENE FOR MC</a:t>
              </a:r>
            </a:p>
            <a:p>
              <a:pPr algn="ctr" eaLnBrk="0" hangingPunct="0"/>
              <a:r>
                <a:rPr lang="en-US" sz="1600" b="1">
                  <a:solidFill>
                    <a:schemeClr val="accent2"/>
                  </a:solidFill>
                  <a:latin typeface="Times New Roman" charset="0"/>
                </a:rPr>
                <a:t>LIGHT OIL FOR SC</a:t>
              </a:r>
              <a:r>
                <a:rPr lang="en-US" sz="1600" b="1">
                  <a:latin typeface="Times New Roman" charset="0"/>
                </a:rPr>
                <a:t>   </a:t>
              </a:r>
            </a:p>
          </p:txBody>
        </p:sp>
        <p:sp>
          <p:nvSpPr>
            <p:cNvPr id="31751" name="Text Box 7"/>
            <p:cNvSpPr txBox="1">
              <a:spLocks noChangeArrowheads="1"/>
            </p:cNvSpPr>
            <p:nvPr/>
          </p:nvSpPr>
          <p:spPr bwMode="auto">
            <a:xfrm>
              <a:off x="1517" y="1814"/>
              <a:ext cx="7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600" b="1">
                  <a:solidFill>
                    <a:schemeClr val="accent2"/>
                  </a:solidFill>
                  <a:latin typeface="Times New Roman" charset="0"/>
                </a:rPr>
                <a:t>SOLVENT</a:t>
              </a:r>
            </a:p>
          </p:txBody>
        </p:sp>
        <p:sp>
          <p:nvSpPr>
            <p:cNvPr id="31752" name="Text Box 8"/>
            <p:cNvSpPr txBox="1">
              <a:spLocks noChangeArrowheads="1"/>
            </p:cNvSpPr>
            <p:nvPr/>
          </p:nvSpPr>
          <p:spPr bwMode="auto">
            <a:xfrm>
              <a:off x="128" y="2582"/>
              <a:ext cx="13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600" b="1">
                  <a:latin typeface="Times New Roman" charset="0"/>
                </a:rPr>
                <a:t>ASPHALT CEMENT</a:t>
              </a:r>
            </a:p>
          </p:txBody>
        </p:sp>
        <p:sp>
          <p:nvSpPr>
            <p:cNvPr id="31753" name="Text Box 9"/>
            <p:cNvSpPr txBox="1">
              <a:spLocks noChangeArrowheads="1"/>
            </p:cNvSpPr>
            <p:nvPr/>
          </p:nvSpPr>
          <p:spPr bwMode="auto">
            <a:xfrm>
              <a:off x="96" y="3120"/>
              <a:ext cx="233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600" b="1">
                  <a:solidFill>
                    <a:srgbClr val="FF0000"/>
                  </a:solidFill>
                  <a:latin typeface="Times New Roman" charset="0"/>
                </a:rPr>
                <a:t>APPRX. FUROL VIS., 140°F, SEC.       </a:t>
              </a:r>
            </a:p>
            <a:p>
              <a:pPr algn="ctr" eaLnBrk="0" hangingPunct="0"/>
              <a:r>
                <a:rPr lang="en-US" sz="1600" b="1">
                  <a:solidFill>
                    <a:srgbClr val="FF0000"/>
                  </a:solidFill>
                  <a:latin typeface="Times New Roman" charset="0"/>
                </a:rPr>
                <a:t>APPROX. KINEMATIC VIS. 140°F, CS</a:t>
              </a:r>
            </a:p>
          </p:txBody>
        </p:sp>
        <p:sp>
          <p:nvSpPr>
            <p:cNvPr id="31754" name="Text Box 10"/>
            <p:cNvSpPr txBox="1">
              <a:spLocks noChangeArrowheads="1"/>
            </p:cNvSpPr>
            <p:nvPr/>
          </p:nvSpPr>
          <p:spPr bwMode="auto">
            <a:xfrm>
              <a:off x="2352" y="1248"/>
              <a:ext cx="306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600" b="1">
                  <a:solidFill>
                    <a:srgbClr val="FF0000"/>
                  </a:solidFill>
                  <a:latin typeface="Times New Roman" charset="0"/>
                </a:rPr>
                <a:t>     30                  70                250             800            3000</a:t>
              </a:r>
            </a:p>
          </p:txBody>
        </p:sp>
      </p:grpSp>
      <p:graphicFrame>
        <p:nvGraphicFramePr>
          <p:cNvPr id="31755" name="Object 11"/>
          <p:cNvGraphicFramePr>
            <a:graphicFrameLocks noChangeAspect="1"/>
          </p:cNvGraphicFramePr>
          <p:nvPr/>
        </p:nvGraphicFramePr>
        <p:xfrm>
          <a:off x="3910013" y="5029200"/>
          <a:ext cx="7712075" cy="457200"/>
        </p:xfrm>
        <a:graphic>
          <a:graphicData uri="http://schemas.openxmlformats.org/presentationml/2006/ole">
            <mc:AlternateContent xmlns:mc="http://schemas.openxmlformats.org/markup-compatibility/2006">
              <mc:Choice xmlns:v="urn:schemas-microsoft-com:vml" Requires="v">
                <p:oleObj spid="_x0000_s31761" name="Document" r:id="rId5" imgW="8684303" imgH="467897" progId="Word.Document.8">
                  <p:embed/>
                </p:oleObj>
              </mc:Choice>
              <mc:Fallback>
                <p:oleObj name="Document" r:id="rId5" imgW="8684303" imgH="467897"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0013" y="5029200"/>
                        <a:ext cx="771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757" name="Rectangle 13"/>
          <p:cNvSpPr>
            <a:spLocks noChangeArrowheads="1"/>
          </p:cNvSpPr>
          <p:nvPr/>
        </p:nvSpPr>
        <p:spPr bwMode="auto">
          <a:xfrm>
            <a:off x="685800" y="533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600" b="1">
                <a:solidFill>
                  <a:schemeClr val="accent2"/>
                </a:solidFill>
                <a:effectLst>
                  <a:outerShdw blurRad="38100" dist="38100" dir="2700000" algn="tl">
                    <a:srgbClr val="DDDDDD"/>
                  </a:outerShdw>
                </a:effectLst>
              </a:rPr>
              <a:t>Cutback Types &amp; Composition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914400"/>
          </a:xfrm>
        </p:spPr>
        <p:txBody>
          <a:bodyPr/>
          <a:lstStyle/>
          <a:p>
            <a:r>
              <a:rPr lang="en-US"/>
              <a:t>Emulsions</a:t>
            </a:r>
          </a:p>
        </p:txBody>
      </p:sp>
      <p:sp>
        <p:nvSpPr>
          <p:cNvPr id="21507" name="Rectangle 3"/>
          <p:cNvSpPr>
            <a:spLocks noGrp="1" noChangeArrowheads="1"/>
          </p:cNvSpPr>
          <p:nvPr>
            <p:ph type="body" idx="1"/>
          </p:nvPr>
        </p:nvSpPr>
        <p:spPr>
          <a:xfrm>
            <a:off x="609600" y="1143000"/>
            <a:ext cx="8229600" cy="5105400"/>
          </a:xfrm>
        </p:spPr>
        <p:txBody>
          <a:bodyPr/>
          <a:lstStyle/>
          <a:p>
            <a:r>
              <a:rPr lang="en-US"/>
              <a:t>Emulsifier gives surface charge to asphalt droplets suspended in water medium</a:t>
            </a:r>
          </a:p>
          <a:p>
            <a:pPr lvl="1"/>
            <a:r>
              <a:rPr lang="en-US" b="1">
                <a:solidFill>
                  <a:schemeClr val="accent2"/>
                </a:solidFill>
                <a:effectLst>
                  <a:outerShdw blurRad="38100" dist="38100" dir="2700000" algn="tl">
                    <a:srgbClr val="DDDDDD"/>
                  </a:outerShdw>
                </a:effectLst>
              </a:rPr>
              <a:t>Anionic</a:t>
            </a:r>
          </a:p>
          <a:p>
            <a:pPr lvl="2"/>
            <a:r>
              <a:rPr lang="en-US"/>
              <a:t>Negative charge</a:t>
            </a:r>
          </a:p>
          <a:p>
            <a:pPr lvl="2"/>
            <a:r>
              <a:rPr lang="en-US"/>
              <a:t>Alkaline</a:t>
            </a:r>
          </a:p>
          <a:p>
            <a:pPr lvl="2"/>
            <a:r>
              <a:rPr lang="en-US"/>
              <a:t>Good with limestone (positive charge)</a:t>
            </a:r>
          </a:p>
          <a:p>
            <a:pPr lvl="1"/>
            <a:r>
              <a:rPr lang="en-US" b="1">
                <a:solidFill>
                  <a:schemeClr val="accent2"/>
                </a:solidFill>
                <a:effectLst>
                  <a:outerShdw blurRad="38100" dist="38100" dir="2700000" algn="tl">
                    <a:srgbClr val="DDDDDD"/>
                  </a:outerShdw>
                </a:effectLst>
              </a:rPr>
              <a:t>Cationic</a:t>
            </a:r>
            <a:r>
              <a:rPr lang="en-US"/>
              <a:t> </a:t>
            </a:r>
          </a:p>
          <a:p>
            <a:pPr lvl="2"/>
            <a:r>
              <a:rPr lang="en-US"/>
              <a:t>Positive charge</a:t>
            </a:r>
          </a:p>
          <a:p>
            <a:pPr lvl="2"/>
            <a:r>
              <a:rPr lang="en-US"/>
              <a:t>Acid</a:t>
            </a:r>
          </a:p>
          <a:p>
            <a:pPr lvl="2"/>
            <a:r>
              <a:rPr lang="en-US"/>
              <a:t>Good with silica gravels (negative charge)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40" name="Group 16"/>
          <p:cNvGrpSpPr>
            <a:grpSpLocks/>
          </p:cNvGrpSpPr>
          <p:nvPr/>
        </p:nvGrpSpPr>
        <p:grpSpPr bwMode="auto">
          <a:xfrm>
            <a:off x="685800" y="1447800"/>
            <a:ext cx="7696200" cy="4953000"/>
            <a:chOff x="0" y="576"/>
            <a:chExt cx="5760" cy="3261"/>
          </a:xfrm>
        </p:grpSpPr>
        <p:pic>
          <p:nvPicPr>
            <p:cNvPr id="26626" name="Picture 2" descr="Epps 653,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
              <a:ext cx="5760" cy="326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227" y="873"/>
              <a:ext cx="766"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b="1">
                  <a:solidFill>
                    <a:srgbClr val="000000"/>
                  </a:solidFill>
                  <a:latin typeface="Times New Roman" charset="0"/>
                </a:rPr>
                <a:t>HOT</a:t>
              </a:r>
            </a:p>
            <a:p>
              <a:pPr algn="ctr" eaLnBrk="0" hangingPunct="0"/>
              <a:r>
                <a:rPr lang="en-US" sz="1400" b="1">
                  <a:solidFill>
                    <a:srgbClr val="000000"/>
                  </a:solidFill>
                  <a:latin typeface="Times New Roman" charset="0"/>
                </a:rPr>
                <a:t>ASPHALT</a:t>
              </a:r>
            </a:p>
            <a:p>
              <a:pPr algn="ctr" eaLnBrk="0" hangingPunct="0"/>
              <a:r>
                <a:rPr lang="en-US" sz="1400" b="1">
                  <a:solidFill>
                    <a:srgbClr val="000000"/>
                  </a:solidFill>
                  <a:latin typeface="Times New Roman" charset="0"/>
                </a:rPr>
                <a:t>TANK</a:t>
              </a:r>
            </a:p>
          </p:txBody>
        </p:sp>
        <p:sp>
          <p:nvSpPr>
            <p:cNvPr id="26628" name="Text Box 4"/>
            <p:cNvSpPr txBox="1">
              <a:spLocks noChangeArrowheads="1"/>
            </p:cNvSpPr>
            <p:nvPr/>
          </p:nvSpPr>
          <p:spPr bwMode="auto">
            <a:xfrm>
              <a:off x="126" y="2066"/>
              <a:ext cx="859"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b="1">
                  <a:solidFill>
                    <a:srgbClr val="000000"/>
                  </a:solidFill>
                  <a:latin typeface="Times New Roman" charset="0"/>
                </a:rPr>
                <a:t>WATER</a:t>
              </a:r>
            </a:p>
            <a:p>
              <a:pPr algn="ctr" eaLnBrk="0" hangingPunct="0"/>
              <a:r>
                <a:rPr lang="en-US" sz="1200" b="1">
                  <a:solidFill>
                    <a:srgbClr val="000000"/>
                  </a:solidFill>
                  <a:latin typeface="Times New Roman" charset="0"/>
                </a:rPr>
                <a:t>EMULSIFIER</a:t>
              </a:r>
            </a:p>
          </p:txBody>
        </p:sp>
        <p:sp>
          <p:nvSpPr>
            <p:cNvPr id="26629" name="Text Box 5"/>
            <p:cNvSpPr txBox="1">
              <a:spLocks noChangeArrowheads="1"/>
            </p:cNvSpPr>
            <p:nvPr/>
          </p:nvSpPr>
          <p:spPr bwMode="auto">
            <a:xfrm>
              <a:off x="2128" y="3239"/>
              <a:ext cx="974"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latin typeface="Times New Roman" charset="0"/>
                </a:rPr>
                <a:t>STORAGE</a:t>
              </a:r>
              <a:endParaRPr lang="en-US" sz="1400" b="1">
                <a:solidFill>
                  <a:srgbClr val="000000"/>
                </a:solidFill>
                <a:latin typeface="Times New Roman" charset="0"/>
              </a:endParaRPr>
            </a:p>
          </p:txBody>
        </p:sp>
        <p:sp>
          <p:nvSpPr>
            <p:cNvPr id="26630" name="Rectangle 6"/>
            <p:cNvSpPr>
              <a:spLocks noChangeArrowheads="1"/>
            </p:cNvSpPr>
            <p:nvPr/>
          </p:nvSpPr>
          <p:spPr bwMode="auto">
            <a:xfrm>
              <a:off x="3328" y="3265"/>
              <a:ext cx="974"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latin typeface="Times New Roman" charset="0"/>
                </a:rPr>
                <a:t>STORAGE</a:t>
              </a:r>
            </a:p>
          </p:txBody>
        </p:sp>
        <p:sp>
          <p:nvSpPr>
            <p:cNvPr id="26631" name="Rectangle 7"/>
            <p:cNvSpPr>
              <a:spLocks noChangeArrowheads="1"/>
            </p:cNvSpPr>
            <p:nvPr/>
          </p:nvSpPr>
          <p:spPr bwMode="auto">
            <a:xfrm>
              <a:off x="4530" y="3265"/>
              <a:ext cx="975"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latin typeface="Times New Roman" charset="0"/>
                </a:rPr>
                <a:t>STORAGE</a:t>
              </a:r>
            </a:p>
          </p:txBody>
        </p:sp>
        <p:sp>
          <p:nvSpPr>
            <p:cNvPr id="26632" name="Text Box 8"/>
            <p:cNvSpPr txBox="1">
              <a:spLocks noChangeArrowheads="1"/>
            </p:cNvSpPr>
            <p:nvPr/>
          </p:nvSpPr>
          <p:spPr bwMode="auto">
            <a:xfrm rot="-5303842">
              <a:off x="1210" y="1684"/>
              <a:ext cx="459"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b="1">
                  <a:solidFill>
                    <a:srgbClr val="000000"/>
                  </a:solidFill>
                  <a:latin typeface="Times New Roman" charset="0"/>
                </a:rPr>
                <a:t>PUMP</a:t>
              </a:r>
              <a:endParaRPr lang="en-US" sz="1400" b="1">
                <a:latin typeface="Times New Roman" charset="0"/>
              </a:endParaRPr>
            </a:p>
          </p:txBody>
        </p:sp>
        <p:sp>
          <p:nvSpPr>
            <p:cNvPr id="26633" name="Text Box 9"/>
            <p:cNvSpPr txBox="1">
              <a:spLocks noChangeArrowheads="1"/>
            </p:cNvSpPr>
            <p:nvPr/>
          </p:nvSpPr>
          <p:spPr bwMode="auto">
            <a:xfrm>
              <a:off x="5096" y="1674"/>
              <a:ext cx="52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b="1">
                  <a:solidFill>
                    <a:srgbClr val="000000"/>
                  </a:solidFill>
                  <a:latin typeface="Times New Roman" charset="0"/>
                </a:rPr>
                <a:t>PUMP</a:t>
              </a:r>
            </a:p>
          </p:txBody>
        </p:sp>
        <p:sp>
          <p:nvSpPr>
            <p:cNvPr id="26634" name="Text Box 10"/>
            <p:cNvSpPr txBox="1">
              <a:spLocks noChangeArrowheads="1"/>
            </p:cNvSpPr>
            <p:nvPr/>
          </p:nvSpPr>
          <p:spPr bwMode="auto">
            <a:xfrm>
              <a:off x="3509" y="1147"/>
              <a:ext cx="1157"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b="1">
                  <a:solidFill>
                    <a:srgbClr val="000000"/>
                  </a:solidFill>
                  <a:latin typeface="Times New Roman" charset="0"/>
                </a:rPr>
                <a:t>COLLOID MILL</a:t>
              </a:r>
            </a:p>
          </p:txBody>
        </p:sp>
        <p:sp>
          <p:nvSpPr>
            <p:cNvPr id="26635" name="Text Box 11"/>
            <p:cNvSpPr txBox="1">
              <a:spLocks noChangeArrowheads="1"/>
            </p:cNvSpPr>
            <p:nvPr/>
          </p:nvSpPr>
          <p:spPr bwMode="auto">
            <a:xfrm>
              <a:off x="4265" y="1388"/>
              <a:ext cx="68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b="1">
                  <a:solidFill>
                    <a:srgbClr val="000000"/>
                  </a:solidFill>
                  <a:latin typeface="Times New Roman" charset="0"/>
                </a:rPr>
                <a:t>STATOR</a:t>
              </a:r>
            </a:p>
          </p:txBody>
        </p:sp>
        <p:sp>
          <p:nvSpPr>
            <p:cNvPr id="26636" name="Text Box 12"/>
            <p:cNvSpPr txBox="1">
              <a:spLocks noChangeArrowheads="1"/>
            </p:cNvSpPr>
            <p:nvPr/>
          </p:nvSpPr>
          <p:spPr bwMode="auto">
            <a:xfrm>
              <a:off x="3693" y="1674"/>
              <a:ext cx="62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b="1">
                  <a:solidFill>
                    <a:srgbClr val="000000"/>
                  </a:solidFill>
                  <a:latin typeface="Times New Roman" charset="0"/>
                </a:rPr>
                <a:t>ROTOR</a:t>
              </a:r>
            </a:p>
          </p:txBody>
        </p:sp>
        <p:sp>
          <p:nvSpPr>
            <p:cNvPr id="26637" name="Text Box 13"/>
            <p:cNvSpPr txBox="1">
              <a:spLocks noChangeArrowheads="1"/>
            </p:cNvSpPr>
            <p:nvPr/>
          </p:nvSpPr>
          <p:spPr bwMode="auto">
            <a:xfrm>
              <a:off x="3576" y="1989"/>
              <a:ext cx="914"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b="1">
                  <a:solidFill>
                    <a:srgbClr val="000000"/>
                  </a:solidFill>
                  <a:latin typeface="Times New Roman" charset="0"/>
                </a:rPr>
                <a:t>Clearance</a:t>
              </a:r>
            </a:p>
            <a:p>
              <a:pPr algn="ctr" eaLnBrk="0" hangingPunct="0"/>
              <a:r>
                <a:rPr lang="en-US" sz="1400" b="1">
                  <a:solidFill>
                    <a:srgbClr val="000000"/>
                  </a:solidFill>
                  <a:latin typeface="Times New Roman" charset="0"/>
                </a:rPr>
                <a:t>0.005 - 0.030</a:t>
              </a:r>
              <a:r>
                <a:rPr lang="ja-JP" altLang="en-US" sz="1400" b="1">
                  <a:solidFill>
                    <a:srgbClr val="000000"/>
                  </a:solidFill>
                  <a:latin typeface="Arial"/>
                </a:rPr>
                <a:t>”</a:t>
              </a:r>
              <a:endParaRPr lang="en-US" sz="1400" b="1">
                <a:solidFill>
                  <a:srgbClr val="000000"/>
                </a:solidFill>
                <a:latin typeface="Times New Roman" charset="0"/>
              </a:endParaRPr>
            </a:p>
          </p:txBody>
        </p:sp>
        <p:sp>
          <p:nvSpPr>
            <p:cNvPr id="26638" name="Line 14"/>
            <p:cNvSpPr>
              <a:spLocks noChangeShapeType="1"/>
            </p:cNvSpPr>
            <p:nvPr/>
          </p:nvSpPr>
          <p:spPr bwMode="auto">
            <a:xfrm flipH="1" flipV="1">
              <a:off x="3840" y="1824"/>
              <a:ext cx="240" cy="24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639" name="Text Box 15"/>
          <p:cNvSpPr txBox="1">
            <a:spLocks noChangeArrowheads="1"/>
          </p:cNvSpPr>
          <p:nvPr/>
        </p:nvSpPr>
        <p:spPr bwMode="auto">
          <a:xfrm>
            <a:off x="838200" y="3810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sz="3600" b="1">
                <a:solidFill>
                  <a:schemeClr val="accent2"/>
                </a:solidFill>
                <a:effectLst>
                  <a:outerShdw blurRad="38100" dist="38100" dir="2700000" algn="tl">
                    <a:srgbClr val="DDDDDD"/>
                  </a:outerShdw>
                </a:effectLst>
              </a:rPr>
              <a:t>Manufacture of Asphalt Emulsions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208088" y="381000"/>
            <a:ext cx="658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600" b="1">
                <a:solidFill>
                  <a:schemeClr val="accent2"/>
                </a:solidFill>
                <a:effectLst>
                  <a:outerShdw blurRad="38100" dist="38100" dir="2700000" algn="tl">
                    <a:srgbClr val="DDDDDD"/>
                  </a:outerShdw>
                </a:effectLst>
              </a:rPr>
              <a:t>Emulsions: Chemical Activity</a:t>
            </a:r>
          </a:p>
        </p:txBody>
      </p:sp>
      <p:grpSp>
        <p:nvGrpSpPr>
          <p:cNvPr id="28675" name="Group 3"/>
          <p:cNvGrpSpPr>
            <a:grpSpLocks/>
          </p:cNvGrpSpPr>
          <p:nvPr/>
        </p:nvGrpSpPr>
        <p:grpSpPr bwMode="auto">
          <a:xfrm>
            <a:off x="609600" y="1219200"/>
            <a:ext cx="8181975" cy="5410200"/>
            <a:chOff x="192" y="336"/>
            <a:chExt cx="5346" cy="3648"/>
          </a:xfrm>
        </p:grpSpPr>
        <p:pic>
          <p:nvPicPr>
            <p:cNvPr id="28676" name="Picture 4" descr="Epps 653,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36"/>
              <a:ext cx="5346" cy="3648"/>
            </a:xfrm>
            <a:prstGeom prst="rect">
              <a:avLst/>
            </a:prstGeom>
            <a:noFill/>
            <a:extLst>
              <a:ext uri="{909E8E84-426E-40dd-AFC4-6F175D3DCCD1}">
                <a14:hiddenFill xmlns:a14="http://schemas.microsoft.com/office/drawing/2010/main">
                  <a:solidFill>
                    <a:srgbClr val="FFFFFF"/>
                  </a:solidFill>
                </a14:hiddenFill>
              </a:ext>
            </a:extLst>
          </p:spPr>
        </p:pic>
        <p:sp>
          <p:nvSpPr>
            <p:cNvPr id="28677" name="Text Box 5"/>
            <p:cNvSpPr txBox="1">
              <a:spLocks noChangeArrowheads="1"/>
            </p:cNvSpPr>
            <p:nvPr/>
          </p:nvSpPr>
          <p:spPr bwMode="auto">
            <a:xfrm>
              <a:off x="4220" y="388"/>
              <a:ext cx="1066" cy="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latin typeface="Times New Roman" charset="0"/>
                </a:rPr>
                <a:t>ASPHALT</a:t>
              </a:r>
            </a:p>
            <a:p>
              <a:pPr algn="ctr" eaLnBrk="0" hangingPunct="0"/>
              <a:r>
                <a:rPr lang="en-US" b="1">
                  <a:solidFill>
                    <a:srgbClr val="000000"/>
                  </a:solidFill>
                  <a:latin typeface="Times New Roman" charset="0"/>
                </a:rPr>
                <a:t>+</a:t>
              </a:r>
            </a:p>
            <a:p>
              <a:pPr algn="ctr" eaLnBrk="0" hangingPunct="0"/>
              <a:r>
                <a:rPr lang="en-US" b="1">
                  <a:solidFill>
                    <a:srgbClr val="000000"/>
                  </a:solidFill>
                  <a:latin typeface="Times New Roman" charset="0"/>
                </a:rPr>
                <a:t>WATER</a:t>
              </a:r>
            </a:p>
            <a:p>
              <a:pPr algn="ctr" eaLnBrk="0" hangingPunct="0"/>
              <a:r>
                <a:rPr lang="en-US" b="1">
                  <a:solidFill>
                    <a:srgbClr val="000000"/>
                  </a:solidFill>
                  <a:latin typeface="Times New Roman" charset="0"/>
                </a:rPr>
                <a:t>+</a:t>
              </a:r>
            </a:p>
            <a:p>
              <a:pPr algn="ctr" eaLnBrk="0" hangingPunct="0"/>
              <a:r>
                <a:rPr lang="en-US" b="1">
                  <a:solidFill>
                    <a:srgbClr val="000000"/>
                  </a:solidFill>
                  <a:latin typeface="Times New Roman" charset="0"/>
                </a:rPr>
                <a:t>EMULSIFIER</a:t>
              </a:r>
            </a:p>
          </p:txBody>
        </p:sp>
        <p:sp>
          <p:nvSpPr>
            <p:cNvPr id="28678" name="Text Box 6"/>
            <p:cNvSpPr txBox="1">
              <a:spLocks noChangeArrowheads="1"/>
            </p:cNvSpPr>
            <p:nvPr/>
          </p:nvSpPr>
          <p:spPr bwMode="auto">
            <a:xfrm>
              <a:off x="598" y="1754"/>
              <a:ext cx="916" cy="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latin typeface="Times New Roman" charset="0"/>
                </a:rPr>
                <a:t>ANIONIC</a:t>
              </a:r>
            </a:p>
            <a:p>
              <a:pPr algn="ctr" eaLnBrk="0" hangingPunct="0"/>
              <a:r>
                <a:rPr lang="en-US" b="1">
                  <a:solidFill>
                    <a:srgbClr val="000000"/>
                  </a:solidFill>
                  <a:latin typeface="Times New Roman" charset="0"/>
                </a:rPr>
                <a:t>(-)</a:t>
              </a:r>
            </a:p>
            <a:p>
              <a:pPr algn="ctr" eaLnBrk="0" hangingPunct="0"/>
              <a:r>
                <a:rPr lang="en-US" b="1">
                  <a:solidFill>
                    <a:srgbClr val="000000"/>
                  </a:solidFill>
                  <a:latin typeface="Times New Roman" charset="0"/>
                </a:rPr>
                <a:t>ALKALINE</a:t>
              </a:r>
            </a:p>
          </p:txBody>
        </p:sp>
        <p:sp>
          <p:nvSpPr>
            <p:cNvPr id="28679" name="Text Box 7"/>
            <p:cNvSpPr txBox="1">
              <a:spLocks noChangeArrowheads="1"/>
            </p:cNvSpPr>
            <p:nvPr/>
          </p:nvSpPr>
          <p:spPr bwMode="auto">
            <a:xfrm>
              <a:off x="4023" y="1755"/>
              <a:ext cx="883" cy="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latin typeface="Times New Roman" charset="0"/>
                </a:rPr>
                <a:t>CATIONIC</a:t>
              </a:r>
            </a:p>
            <a:p>
              <a:pPr algn="ctr" eaLnBrk="0" hangingPunct="0"/>
              <a:r>
                <a:rPr lang="en-US" b="1">
                  <a:solidFill>
                    <a:srgbClr val="000000"/>
                  </a:solidFill>
                  <a:latin typeface="Times New Roman" charset="0"/>
                </a:rPr>
                <a:t>(+)</a:t>
              </a:r>
            </a:p>
            <a:p>
              <a:pPr algn="ctr" eaLnBrk="0" hangingPunct="0"/>
              <a:r>
                <a:rPr lang="en-US" b="1">
                  <a:solidFill>
                    <a:srgbClr val="000000"/>
                  </a:solidFill>
                  <a:latin typeface="Times New Roman" charset="0"/>
                </a:rPr>
                <a:t>ACID</a:t>
              </a:r>
            </a:p>
          </p:txBody>
        </p:sp>
        <p:sp>
          <p:nvSpPr>
            <p:cNvPr id="28680" name="Text Box 8"/>
            <p:cNvSpPr txBox="1">
              <a:spLocks noChangeArrowheads="1"/>
            </p:cNvSpPr>
            <p:nvPr/>
          </p:nvSpPr>
          <p:spPr bwMode="auto">
            <a:xfrm>
              <a:off x="1360" y="3190"/>
              <a:ext cx="1025"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latin typeface="Times New Roman" charset="0"/>
                </a:rPr>
                <a:t>LIMESTONE</a:t>
              </a:r>
            </a:p>
          </p:txBody>
        </p:sp>
        <p:sp>
          <p:nvSpPr>
            <p:cNvPr id="28681" name="Text Box 9"/>
            <p:cNvSpPr txBox="1">
              <a:spLocks noChangeArrowheads="1"/>
            </p:cNvSpPr>
            <p:nvPr/>
          </p:nvSpPr>
          <p:spPr bwMode="auto">
            <a:xfrm>
              <a:off x="4637" y="3086"/>
              <a:ext cx="90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latin typeface="Times New Roman" charset="0"/>
                </a:rPr>
                <a:t>SILICA      </a:t>
              </a:r>
            </a:p>
            <a:p>
              <a:pPr algn="ctr" eaLnBrk="0" hangingPunct="0"/>
              <a:r>
                <a:rPr lang="en-US" b="1">
                  <a:solidFill>
                    <a:srgbClr val="000000"/>
                  </a:solidFill>
                  <a:latin typeface="Times New Roman" charset="0"/>
                </a:rPr>
                <a:t>(Sil. Gravel)</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52400" y="1295400"/>
            <a:ext cx="8721725" cy="3962400"/>
            <a:chOff x="-23" y="480"/>
            <a:chExt cx="5783" cy="2496"/>
          </a:xfrm>
        </p:grpSpPr>
        <p:pic>
          <p:nvPicPr>
            <p:cNvPr id="29699" name="Picture 3" descr="Epps 653,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
              <a:ext cx="5760" cy="2496"/>
            </a:xfrm>
            <a:prstGeom prst="rect">
              <a:avLst/>
            </a:prstGeom>
            <a:noFill/>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2180" y="673"/>
              <a:ext cx="10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400" b="1">
                  <a:solidFill>
                    <a:schemeClr val="accent2"/>
                  </a:solidFill>
                  <a:effectLst>
                    <a:outerShdw blurRad="38100" dist="38100" dir="2700000" algn="tl">
                      <a:srgbClr val="DDDDDD"/>
                    </a:outerShdw>
                  </a:effectLst>
                  <a:latin typeface="Times New Roman" charset="0"/>
                </a:rPr>
                <a:t>Emulsions</a:t>
              </a:r>
            </a:p>
          </p:txBody>
        </p:sp>
        <p:sp>
          <p:nvSpPr>
            <p:cNvPr id="29701" name="Text Box 5"/>
            <p:cNvSpPr txBox="1">
              <a:spLocks noChangeArrowheads="1"/>
            </p:cNvSpPr>
            <p:nvPr/>
          </p:nvSpPr>
          <p:spPr bwMode="auto">
            <a:xfrm>
              <a:off x="-23" y="1833"/>
              <a:ext cx="164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chemeClr val="accent2"/>
                  </a:solidFill>
                  <a:effectLst>
                    <a:outerShdw blurRad="38100" dist="38100" dir="2700000" algn="tl">
                      <a:srgbClr val="DDDDDD"/>
                    </a:outerShdw>
                  </a:effectLst>
                  <a:latin typeface="Times New Roman" charset="0"/>
                </a:rPr>
                <a:t>RAPID SETTING (RS)</a:t>
              </a:r>
            </a:p>
            <a:p>
              <a:pPr algn="ctr" eaLnBrk="0" hangingPunct="0"/>
              <a:r>
                <a:rPr lang="en-US" b="1">
                  <a:solidFill>
                    <a:srgbClr val="000000"/>
                  </a:solidFill>
                  <a:latin typeface="Times New Roman" charset="0"/>
                </a:rPr>
                <a:t>Tack Coat</a:t>
              </a:r>
            </a:p>
            <a:p>
              <a:pPr algn="ctr" eaLnBrk="0" hangingPunct="0"/>
              <a:r>
                <a:rPr lang="en-US" b="1">
                  <a:solidFill>
                    <a:srgbClr val="000000"/>
                  </a:solidFill>
                  <a:latin typeface="Times New Roman" charset="0"/>
                </a:rPr>
                <a:t>Surface Treatment</a:t>
              </a:r>
            </a:p>
            <a:p>
              <a:pPr algn="ctr" eaLnBrk="0" hangingPunct="0"/>
              <a:r>
                <a:rPr lang="en-US" b="1">
                  <a:solidFill>
                    <a:srgbClr val="000000"/>
                  </a:solidFill>
                  <a:latin typeface="Times New Roman" charset="0"/>
                </a:rPr>
                <a:t>(spray applications)</a:t>
              </a:r>
            </a:p>
          </p:txBody>
        </p:sp>
        <p:sp>
          <p:nvSpPr>
            <p:cNvPr id="29702" name="Text Box 6"/>
            <p:cNvSpPr txBox="1">
              <a:spLocks noChangeArrowheads="1"/>
            </p:cNvSpPr>
            <p:nvPr/>
          </p:nvSpPr>
          <p:spPr bwMode="auto">
            <a:xfrm>
              <a:off x="1708" y="1948"/>
              <a:ext cx="186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chemeClr val="accent2"/>
                  </a:solidFill>
                  <a:effectLst>
                    <a:outerShdw blurRad="38100" dist="38100" dir="2700000" algn="tl">
                      <a:srgbClr val="DDDDDD"/>
                    </a:outerShdw>
                  </a:effectLst>
                  <a:latin typeface="Times New Roman" charset="0"/>
                </a:rPr>
                <a:t>MEDIUM SETTING (MS)</a:t>
              </a:r>
            </a:p>
            <a:p>
              <a:pPr algn="ctr" eaLnBrk="0" hangingPunct="0"/>
              <a:r>
                <a:rPr lang="en-US" b="1">
                  <a:solidFill>
                    <a:srgbClr val="000000"/>
                  </a:solidFill>
                  <a:latin typeface="Times New Roman" charset="0"/>
                </a:rPr>
                <a:t>Road Mix (open-graded)</a:t>
              </a:r>
            </a:p>
          </p:txBody>
        </p:sp>
        <p:sp>
          <p:nvSpPr>
            <p:cNvPr id="29703" name="Text Box 7"/>
            <p:cNvSpPr txBox="1">
              <a:spLocks noChangeArrowheads="1"/>
            </p:cNvSpPr>
            <p:nvPr/>
          </p:nvSpPr>
          <p:spPr bwMode="auto">
            <a:xfrm>
              <a:off x="4051" y="1747"/>
              <a:ext cx="1595"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chemeClr val="accent2"/>
                  </a:solidFill>
                  <a:effectLst>
                    <a:outerShdw blurRad="38100" dist="38100" dir="2700000" algn="tl">
                      <a:srgbClr val="DDDDDD"/>
                    </a:outerShdw>
                  </a:effectLst>
                  <a:latin typeface="Times New Roman" charset="0"/>
                </a:rPr>
                <a:t>SLOW SETTING (SS)</a:t>
              </a:r>
            </a:p>
            <a:p>
              <a:pPr algn="ctr" eaLnBrk="0" hangingPunct="0"/>
              <a:r>
                <a:rPr lang="en-US" b="1">
                  <a:solidFill>
                    <a:srgbClr val="000000"/>
                  </a:solidFill>
                  <a:latin typeface="Times New Roman" charset="0"/>
                </a:rPr>
                <a:t>Road Mix (dense)</a:t>
              </a:r>
            </a:p>
            <a:p>
              <a:pPr algn="ctr" eaLnBrk="0" hangingPunct="0"/>
              <a:r>
                <a:rPr lang="en-US" b="1">
                  <a:solidFill>
                    <a:srgbClr val="000000"/>
                  </a:solidFill>
                  <a:latin typeface="Times New Roman" charset="0"/>
                </a:rPr>
                <a:t>Slurry Seals</a:t>
              </a:r>
            </a:p>
            <a:p>
              <a:pPr algn="ctr" eaLnBrk="0" hangingPunct="0"/>
              <a:r>
                <a:rPr lang="en-US" b="1">
                  <a:solidFill>
                    <a:srgbClr val="000000"/>
                  </a:solidFill>
                  <a:latin typeface="Times New Roman" charset="0"/>
                </a:rPr>
                <a:t>Tack Coat</a:t>
              </a:r>
            </a:p>
            <a:p>
              <a:pPr algn="ctr" eaLnBrk="0" hangingPunct="0"/>
              <a:r>
                <a:rPr lang="en-US" b="1">
                  <a:solidFill>
                    <a:srgbClr val="000000"/>
                  </a:solidFill>
                  <a:latin typeface="Times New Roman" charset="0"/>
                </a:rPr>
                <a:t>Fog Seal</a:t>
              </a:r>
            </a:p>
          </p:txBody>
        </p:sp>
      </p:grpSp>
      <p:sp>
        <p:nvSpPr>
          <p:cNvPr id="29704" name="Text Box 8"/>
          <p:cNvSpPr txBox="1">
            <a:spLocks noChangeArrowheads="1"/>
          </p:cNvSpPr>
          <p:nvPr/>
        </p:nvSpPr>
        <p:spPr bwMode="auto">
          <a:xfrm>
            <a:off x="152400" y="5334000"/>
            <a:ext cx="292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2000" b="1">
                <a:solidFill>
                  <a:srgbClr val="FF0000"/>
                </a:solidFill>
                <a:effectLst>
                  <a:outerShdw blurRad="38100" dist="38100" dir="2700000" algn="tl">
                    <a:srgbClr val="DDDDDD"/>
                  </a:outerShdw>
                </a:effectLst>
              </a:rPr>
              <a:t>weaker surface charge</a:t>
            </a:r>
            <a:endParaRPr lang="en-US" b="1">
              <a:solidFill>
                <a:srgbClr val="FF0000"/>
              </a:solidFill>
              <a:effectLst>
                <a:outerShdw blurRad="38100" dist="38100" dir="2700000" algn="tl">
                  <a:srgbClr val="DDDDDD"/>
                </a:outerShdw>
              </a:effectLst>
            </a:endParaRPr>
          </a:p>
        </p:txBody>
      </p:sp>
      <p:sp>
        <p:nvSpPr>
          <p:cNvPr id="29705" name="Text Box 9"/>
          <p:cNvSpPr txBox="1">
            <a:spLocks noChangeArrowheads="1"/>
          </p:cNvSpPr>
          <p:nvPr/>
        </p:nvSpPr>
        <p:spPr bwMode="auto">
          <a:xfrm>
            <a:off x="5943600" y="5334000"/>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2000" b="1">
                <a:solidFill>
                  <a:srgbClr val="FF0000"/>
                </a:solidFill>
                <a:effectLst>
                  <a:outerShdw blurRad="38100" dist="38100" dir="2700000" algn="tl">
                    <a:srgbClr val="DDDDDD"/>
                  </a:outerShdw>
                </a:effectLst>
              </a:rPr>
              <a:t>more emulsifying agent</a:t>
            </a:r>
            <a:endParaRPr lang="en-US" b="1">
              <a:solidFill>
                <a:srgbClr val="FF0000"/>
              </a:solidFill>
              <a:effectLst>
                <a:outerShdw blurRad="38100" dist="38100" dir="2700000" algn="tl">
                  <a:srgbClr val="DDDDDD"/>
                </a:outerShdw>
              </a:effectLst>
            </a:endParaRPr>
          </a:p>
        </p:txBody>
      </p:sp>
      <p:sp>
        <p:nvSpPr>
          <p:cNvPr id="29706" name="Text Box 10"/>
          <p:cNvSpPr txBox="1">
            <a:spLocks noChangeArrowheads="1"/>
          </p:cNvSpPr>
          <p:nvPr/>
        </p:nvSpPr>
        <p:spPr bwMode="auto">
          <a:xfrm>
            <a:off x="992188" y="577850"/>
            <a:ext cx="701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600" b="1">
                <a:solidFill>
                  <a:schemeClr val="accent2"/>
                </a:solidFill>
                <a:effectLst>
                  <a:outerShdw blurRad="38100" dist="38100" dir="2700000" algn="tl">
                    <a:srgbClr val="DDDDDD"/>
                  </a:outerShdw>
                </a:effectLst>
              </a:rPr>
              <a:t>Emulsion Types &amp; Applications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3962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88" y="914400"/>
            <a:ext cx="3986212" cy="264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84600"/>
            <a:ext cx="4029075"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816350"/>
            <a:ext cx="40386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6567" name="Rectangle 7"/>
          <p:cNvSpPr>
            <a:spLocks noGrp="1" noChangeArrowheads="1"/>
          </p:cNvSpPr>
          <p:nvPr>
            <p:ph type="title"/>
          </p:nvPr>
        </p:nvSpPr>
        <p:spPr>
          <a:xfrm>
            <a:off x="533400" y="-76200"/>
            <a:ext cx="8229600" cy="1143000"/>
          </a:xfrm>
        </p:spPr>
        <p:txBody>
          <a:bodyPr/>
          <a:lstStyle/>
          <a:p>
            <a:r>
              <a:rPr lang="en-US"/>
              <a:t>Emulsions in Surface Treatments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lstStyle/>
          <a:p>
            <a:r>
              <a:rPr lang="en-US"/>
              <a:t>Emulsion Breaking</a:t>
            </a:r>
          </a:p>
        </p:txBody>
      </p:sp>
      <p:pic>
        <p:nvPicPr>
          <p:cNvPr id="35843" name="Picture 3" descr="Coverage%20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41400"/>
            <a:ext cx="41148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Break%2023%20Min%20after%20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41400"/>
            <a:ext cx="41148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emulsio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886200"/>
            <a:ext cx="41148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2209800"/>
            <a:ext cx="8229600" cy="1143000"/>
          </a:xfrm>
        </p:spPr>
        <p:txBody>
          <a:bodyPr/>
          <a:lstStyle/>
          <a:p>
            <a:r>
              <a:rPr lang="en-US" sz="3200" dirty="0">
                <a:hlinkClick r:id="rId3" action="ppaction://hlinkfile"/>
              </a:rPr>
              <a:t>Fiber-Reinforced Surface Treatments</a:t>
            </a:r>
            <a:br>
              <a:rPr lang="en-US" sz="3200" dirty="0">
                <a:hlinkClick r:id="rId3" action="ppaction://hlinkfile"/>
              </a:rPr>
            </a:br>
            <a:r>
              <a:rPr lang="en-US" sz="3200" dirty="0">
                <a:hlinkClick r:id="rId3" action="ppaction://hlinkfile"/>
              </a:rPr>
              <a:t>Demo at PTI Test-track</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868362"/>
          </a:xfrm>
        </p:spPr>
        <p:txBody>
          <a:bodyPr/>
          <a:lstStyle/>
          <a:p>
            <a:r>
              <a:rPr lang="en-US"/>
              <a:t>Aging</a:t>
            </a:r>
          </a:p>
        </p:txBody>
      </p:sp>
      <p:sp>
        <p:nvSpPr>
          <p:cNvPr id="98307" name="Rectangle 3"/>
          <p:cNvSpPr>
            <a:spLocks noGrp="1" noChangeArrowheads="1"/>
          </p:cNvSpPr>
          <p:nvPr>
            <p:ph type="body" idx="1"/>
          </p:nvPr>
        </p:nvSpPr>
        <p:spPr>
          <a:xfrm>
            <a:off x="685800" y="1371600"/>
            <a:ext cx="7543800" cy="4419600"/>
          </a:xfrm>
        </p:spPr>
        <p:txBody>
          <a:bodyPr/>
          <a:lstStyle/>
          <a:p>
            <a:pPr>
              <a:lnSpc>
                <a:spcPct val="90000"/>
              </a:lnSpc>
            </a:pPr>
            <a:r>
              <a:rPr lang="en-US" sz="2400" b="1">
                <a:solidFill>
                  <a:schemeClr val="accent2"/>
                </a:solidFill>
                <a:effectLst>
                  <a:outerShdw blurRad="38100" dist="38100" dir="2700000" algn="tl">
                    <a:srgbClr val="DDDDDD"/>
                  </a:outerShdw>
                </a:effectLst>
              </a:rPr>
              <a:t>Hardening</a:t>
            </a:r>
          </a:p>
          <a:p>
            <a:pPr lvl="1">
              <a:lnSpc>
                <a:spcPct val="90000"/>
              </a:lnSpc>
            </a:pPr>
            <a:r>
              <a:rPr lang="en-US" sz="2000"/>
              <a:t>Long-Term</a:t>
            </a:r>
          </a:p>
          <a:p>
            <a:pPr lvl="1">
              <a:lnSpc>
                <a:spcPct val="90000"/>
              </a:lnSpc>
            </a:pPr>
            <a:r>
              <a:rPr lang="en-US" sz="2000"/>
              <a:t>Changes in properties (chemical and physical) over time</a:t>
            </a:r>
            <a:endParaRPr lang="en-US" sz="2000">
              <a:sym typeface="Wingdings" charset="0"/>
            </a:endParaRPr>
          </a:p>
          <a:p>
            <a:pPr lvl="1">
              <a:lnSpc>
                <a:spcPct val="90000"/>
              </a:lnSpc>
            </a:pPr>
            <a:r>
              <a:rPr lang="en-US" sz="2000"/>
              <a:t>MW &amp; quantity of solvents decreases</a:t>
            </a:r>
          </a:p>
          <a:p>
            <a:pPr lvl="1">
              <a:lnSpc>
                <a:spcPct val="90000"/>
              </a:lnSpc>
            </a:pPr>
            <a:r>
              <a:rPr lang="en-US" sz="2000"/>
              <a:t>Irreversible</a:t>
            </a:r>
          </a:p>
          <a:p>
            <a:pPr lvl="1">
              <a:lnSpc>
                <a:spcPct val="90000"/>
              </a:lnSpc>
              <a:buFont typeface="Wingdings" charset="0"/>
              <a:buNone/>
            </a:pPr>
            <a:endParaRPr lang="en-US" sz="2000"/>
          </a:p>
          <a:p>
            <a:pPr>
              <a:lnSpc>
                <a:spcPct val="90000"/>
              </a:lnSpc>
            </a:pPr>
            <a:r>
              <a:rPr lang="en-US" sz="2400" b="1">
                <a:solidFill>
                  <a:schemeClr val="accent2"/>
                </a:solidFill>
                <a:effectLst>
                  <a:outerShdw blurRad="38100" dist="38100" dir="2700000" algn="tl">
                    <a:srgbClr val="DDDDDD"/>
                  </a:outerShdw>
                </a:effectLst>
              </a:rPr>
              <a:t>Volatilization</a:t>
            </a:r>
          </a:p>
          <a:p>
            <a:pPr lvl="1">
              <a:lnSpc>
                <a:spcPct val="90000"/>
              </a:lnSpc>
            </a:pPr>
            <a:r>
              <a:rPr lang="en-US" sz="2000"/>
              <a:t>Short term</a:t>
            </a:r>
          </a:p>
          <a:p>
            <a:pPr lvl="1">
              <a:lnSpc>
                <a:spcPct val="90000"/>
              </a:lnSpc>
            </a:pPr>
            <a:r>
              <a:rPr lang="en-US" sz="2000"/>
              <a:t>Volatile components (lighter petroleum products) evaporate</a:t>
            </a:r>
          </a:p>
          <a:p>
            <a:pPr lvl="1">
              <a:lnSpc>
                <a:spcPct val="90000"/>
              </a:lnSpc>
            </a:pPr>
            <a:r>
              <a:rPr lang="en-US" sz="2000"/>
              <a:t>During mixing and construction</a:t>
            </a:r>
          </a:p>
          <a:p>
            <a:pPr lvl="1">
              <a:lnSpc>
                <a:spcPct val="90000"/>
              </a:lnSpc>
            </a:pPr>
            <a:r>
              <a:rPr lang="en-US" sz="2000"/>
              <a:t>Irreversible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47700" y="333375"/>
            <a:ext cx="7772400" cy="579438"/>
          </a:xfrm>
        </p:spPr>
        <p:txBody>
          <a:bodyPr/>
          <a:lstStyle/>
          <a:p>
            <a:r>
              <a:rPr lang="en-US" sz="3200"/>
              <a:t>Asphalt Types</a:t>
            </a:r>
          </a:p>
        </p:txBody>
      </p:sp>
      <p:sp>
        <p:nvSpPr>
          <p:cNvPr id="12291" name="Text Box 3"/>
          <p:cNvSpPr txBox="1">
            <a:spLocks noChangeArrowheads="1"/>
          </p:cNvSpPr>
          <p:nvPr/>
        </p:nvSpPr>
        <p:spPr bwMode="auto">
          <a:xfrm>
            <a:off x="609600" y="1001713"/>
            <a:ext cx="7924800" cy="598487"/>
          </a:xfrm>
          <a:prstGeom prst="rect">
            <a:avLst/>
          </a:prstGeom>
          <a:gradFill rotWithShape="0">
            <a:gsLst>
              <a:gs pos="0">
                <a:schemeClr val="bg2">
                  <a:gamma/>
                  <a:tint val="0"/>
                  <a:invGamma/>
                </a:schemeClr>
              </a:gs>
              <a:gs pos="100000">
                <a:schemeClr val="bg2">
                  <a:alpha val="50999"/>
                </a:schemeClr>
              </a:gs>
            </a:gsLst>
            <a:lin ang="18900000" scaled="1"/>
          </a:gradFill>
          <a:ln w="19050">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3200" b="1" i="1">
                <a:solidFill>
                  <a:srgbClr val="CC3300"/>
                </a:solidFill>
                <a:effectLst>
                  <a:outerShdw blurRad="38100" dist="38100" dir="2700000" algn="tl">
                    <a:srgbClr val="000000"/>
                  </a:outerShdw>
                </a:effectLst>
              </a:rPr>
              <a:t>Bitumen</a:t>
            </a:r>
          </a:p>
        </p:txBody>
      </p:sp>
      <p:sp>
        <p:nvSpPr>
          <p:cNvPr id="12292" name="AutoShape 4"/>
          <p:cNvSpPr>
            <a:spLocks noChangeArrowheads="1"/>
          </p:cNvSpPr>
          <p:nvPr/>
        </p:nvSpPr>
        <p:spPr bwMode="auto">
          <a:xfrm rot="5400000">
            <a:off x="3847307" y="1789906"/>
            <a:ext cx="533400" cy="153987"/>
          </a:xfrm>
          <a:prstGeom prst="rightArrow">
            <a:avLst>
              <a:gd name="adj1" fmla="val 50000"/>
              <a:gd name="adj2" fmla="val 86598"/>
            </a:avLst>
          </a:prstGeom>
          <a:solidFill>
            <a:schemeClr val="accent2"/>
          </a:solidFill>
          <a:ln w="19050">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2293" name="Text Box 5"/>
          <p:cNvSpPr txBox="1">
            <a:spLocks noChangeArrowheads="1"/>
          </p:cNvSpPr>
          <p:nvPr/>
        </p:nvSpPr>
        <p:spPr bwMode="auto">
          <a:xfrm>
            <a:off x="647700" y="2133600"/>
            <a:ext cx="6591300" cy="538163"/>
          </a:xfrm>
          <a:prstGeom prst="rect">
            <a:avLst/>
          </a:prstGeom>
          <a:gradFill rotWithShape="1">
            <a:gsLst>
              <a:gs pos="0">
                <a:srgbClr val="6699FF">
                  <a:gamma/>
                  <a:tint val="33725"/>
                  <a:invGamma/>
                </a:srgbClr>
              </a:gs>
              <a:gs pos="100000">
                <a:srgbClr val="6699FF"/>
              </a:gs>
            </a:gsLst>
            <a:lin ang="18900000" scaled="1"/>
          </a:gradFill>
          <a:ln w="19050">
            <a:solidFill>
              <a:srgbClr val="FF0000"/>
            </a:solidFill>
            <a:miter lim="800000"/>
            <a:headEnd/>
            <a:tailEnd/>
          </a:ln>
          <a:effectLst>
            <a:prstShdw prst="shdw17" dist="17961" dir="2700000">
              <a:srgbClr val="FF0000">
                <a:gamma/>
                <a:shade val="60000"/>
                <a:invGamma/>
                <a:alpha val="74998"/>
              </a:srgbClr>
            </a:prstShdw>
          </a:effectLst>
        </p:spPr>
        <p:txBody>
          <a:bodyPr>
            <a:spAutoFit/>
          </a:bodyPr>
          <a:lstStyle/>
          <a:p>
            <a:pPr algn="ctr" eaLnBrk="0" hangingPunct="0"/>
            <a:r>
              <a:rPr lang="en-US" sz="2800" i="1"/>
              <a:t>Asphalt</a:t>
            </a:r>
          </a:p>
        </p:txBody>
      </p:sp>
      <p:sp>
        <p:nvSpPr>
          <p:cNvPr id="12294" name="Text Box 6"/>
          <p:cNvSpPr txBox="1">
            <a:spLocks noChangeArrowheads="1"/>
          </p:cNvSpPr>
          <p:nvPr/>
        </p:nvSpPr>
        <p:spPr bwMode="auto">
          <a:xfrm>
            <a:off x="7720013" y="2133600"/>
            <a:ext cx="738187" cy="538163"/>
          </a:xfrm>
          <a:prstGeom prst="rect">
            <a:avLst/>
          </a:prstGeom>
          <a:gradFill rotWithShape="1">
            <a:gsLst>
              <a:gs pos="0">
                <a:srgbClr val="FF5050">
                  <a:gamma/>
                  <a:tint val="3922"/>
                  <a:invGamma/>
                </a:srgbClr>
              </a:gs>
              <a:gs pos="100000">
                <a:srgbClr val="FF5050">
                  <a:alpha val="89999"/>
                </a:srgbClr>
              </a:gs>
            </a:gsLst>
            <a:lin ang="18900000" scaled="1"/>
          </a:gradFill>
          <a:ln w="19050">
            <a:solidFill>
              <a:schemeClr val="accent2"/>
            </a:solidFill>
            <a:miter lim="800000"/>
            <a:headEnd/>
            <a:tailEnd/>
          </a:ln>
          <a:effectLst>
            <a:prstShdw prst="shdw17" dist="17961" dir="2700000">
              <a:schemeClr val="accent2">
                <a:gamma/>
                <a:shade val="60000"/>
                <a:invGamma/>
                <a:alpha val="74998"/>
              </a:schemeClr>
            </a:prstShdw>
          </a:effectLst>
        </p:spPr>
        <p:txBody>
          <a:bodyPr wrap="none">
            <a:spAutoFit/>
          </a:bodyPr>
          <a:lstStyle/>
          <a:p>
            <a:pPr eaLnBrk="0" hangingPunct="0"/>
            <a:r>
              <a:rPr lang="en-US" sz="2800" i="1"/>
              <a:t>Tar</a:t>
            </a:r>
          </a:p>
        </p:txBody>
      </p:sp>
      <p:sp>
        <p:nvSpPr>
          <p:cNvPr id="12295" name="Text Box 7"/>
          <p:cNvSpPr txBox="1">
            <a:spLocks noChangeArrowheads="1"/>
          </p:cNvSpPr>
          <p:nvPr/>
        </p:nvSpPr>
        <p:spPr bwMode="auto">
          <a:xfrm>
            <a:off x="2209800" y="6019800"/>
            <a:ext cx="2382838" cy="457200"/>
          </a:xfrm>
          <a:prstGeom prst="rect">
            <a:avLst/>
          </a:prstGeom>
          <a:gradFill rotWithShape="1">
            <a:gsLst>
              <a:gs pos="0">
                <a:srgbClr val="6699FF">
                  <a:gamma/>
                  <a:tint val="33725"/>
                  <a:invGamma/>
                </a:srgbClr>
              </a:gs>
              <a:gs pos="100000">
                <a:srgbClr val="6699FF"/>
              </a:gs>
            </a:gsLst>
            <a:lin ang="18900000" scaled="1"/>
          </a:gradFill>
          <a:ln>
            <a:noFill/>
          </a:ln>
          <a:effectLst>
            <a:prstShdw prst="shdw17" dist="17961" dir="2700000">
              <a:srgbClr val="6699FF">
                <a:gamma/>
                <a:shade val="60000"/>
                <a:invGamma/>
                <a:alpha val="74998"/>
              </a:srgbClr>
            </a:prstShdw>
          </a:effectLst>
          <a:extLst>
            <a:ext uri="{91240B29-F687-4f45-9708-019B960494DF}">
              <a14:hiddenLine xmlns:a14="http://schemas.microsoft.com/office/drawing/2010/main" w="19050">
                <a:solidFill>
                  <a:srgbClr val="FF0000"/>
                </a:solidFill>
                <a:miter lim="800000"/>
                <a:headEnd/>
                <a:tailEnd/>
              </a14:hiddenLine>
            </a:ext>
          </a:extLst>
        </p:spPr>
        <p:txBody>
          <a:bodyPr>
            <a:spAutoFit/>
          </a:bodyPr>
          <a:lstStyle/>
          <a:p>
            <a:pPr algn="ctr" eaLnBrk="0" hangingPunct="0"/>
            <a:r>
              <a:rPr lang="en-US" sz="2400" i="1"/>
              <a:t>Asphalt Cement</a:t>
            </a:r>
          </a:p>
        </p:txBody>
      </p:sp>
      <p:sp>
        <p:nvSpPr>
          <p:cNvPr id="12296" name="Text Box 8"/>
          <p:cNvSpPr txBox="1">
            <a:spLocks noChangeArrowheads="1"/>
          </p:cNvSpPr>
          <p:nvPr/>
        </p:nvSpPr>
        <p:spPr bwMode="auto">
          <a:xfrm>
            <a:off x="1524000" y="5105400"/>
            <a:ext cx="1676400" cy="457200"/>
          </a:xfrm>
          <a:prstGeom prst="rect">
            <a:avLst/>
          </a:prstGeom>
          <a:gradFill rotWithShape="1">
            <a:gsLst>
              <a:gs pos="0">
                <a:srgbClr val="6699FF">
                  <a:gamma/>
                  <a:tint val="33725"/>
                  <a:invGamma/>
                </a:srgbClr>
              </a:gs>
              <a:gs pos="100000">
                <a:srgbClr val="6699FF"/>
              </a:gs>
            </a:gsLst>
            <a:lin ang="18900000" scaled="1"/>
          </a:gradFill>
          <a:ln>
            <a:noFill/>
          </a:ln>
          <a:effectLst>
            <a:prstShdw prst="shdw17" dist="17961" dir="2700000">
              <a:srgbClr val="6699FF">
                <a:gamma/>
                <a:shade val="60000"/>
                <a:invGamma/>
                <a:alpha val="74998"/>
              </a:srgbClr>
            </a:prstShdw>
          </a:effectLst>
          <a:extLst>
            <a:ext uri="{91240B29-F687-4f45-9708-019B960494DF}">
              <a14:hiddenLine xmlns:a14="http://schemas.microsoft.com/office/drawing/2010/main" w="19050">
                <a:solidFill>
                  <a:srgbClr val="FF0000"/>
                </a:solidFill>
                <a:miter lim="800000"/>
                <a:headEnd/>
                <a:tailEnd/>
              </a14:hiddenLine>
            </a:ext>
          </a:extLst>
        </p:spPr>
        <p:txBody>
          <a:bodyPr>
            <a:spAutoFit/>
          </a:bodyPr>
          <a:lstStyle/>
          <a:p>
            <a:pPr algn="ctr" eaLnBrk="0" hangingPunct="0"/>
            <a:r>
              <a:rPr lang="en-US" sz="2400" i="1"/>
              <a:t>Emulsifiers</a:t>
            </a:r>
          </a:p>
        </p:txBody>
      </p:sp>
      <p:sp>
        <p:nvSpPr>
          <p:cNvPr id="12297" name="AutoShape 9"/>
          <p:cNvSpPr>
            <a:spLocks noChangeArrowheads="1"/>
          </p:cNvSpPr>
          <p:nvPr/>
        </p:nvSpPr>
        <p:spPr bwMode="auto">
          <a:xfrm rot="5400000">
            <a:off x="1905000" y="4419600"/>
            <a:ext cx="1219200" cy="152400"/>
          </a:xfrm>
          <a:prstGeom prst="rightArrow">
            <a:avLst>
              <a:gd name="adj1" fmla="val 50000"/>
              <a:gd name="adj2" fmla="val 200000"/>
            </a:avLst>
          </a:prstGeom>
          <a:solidFill>
            <a:schemeClr val="accent2"/>
          </a:solidFill>
          <a:ln w="19050">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2299" name="Text Box 11"/>
          <p:cNvSpPr txBox="1">
            <a:spLocks noChangeArrowheads="1"/>
          </p:cNvSpPr>
          <p:nvPr/>
        </p:nvSpPr>
        <p:spPr bwMode="auto">
          <a:xfrm>
            <a:off x="3581400" y="4114800"/>
            <a:ext cx="4932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CC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1">
                <a:solidFill>
                  <a:srgbClr val="CC3300"/>
                </a:solidFill>
              </a:rPr>
              <a:t>AC + petroleum solvent:</a:t>
            </a:r>
          </a:p>
          <a:p>
            <a:pPr eaLnBrk="0" hangingPunct="0"/>
            <a:r>
              <a:rPr lang="en-US" sz="2000" b="1">
                <a:solidFill>
                  <a:srgbClr val="CC3300"/>
                </a:solidFill>
              </a:rPr>
              <a:t>Slow, Med., &amp; Rapid Curing</a:t>
            </a:r>
          </a:p>
        </p:txBody>
      </p:sp>
      <p:sp>
        <p:nvSpPr>
          <p:cNvPr id="12300" name="Text Box 12"/>
          <p:cNvSpPr txBox="1">
            <a:spLocks noChangeArrowheads="1"/>
          </p:cNvSpPr>
          <p:nvPr/>
        </p:nvSpPr>
        <p:spPr bwMode="auto">
          <a:xfrm>
            <a:off x="3886200" y="5013325"/>
            <a:ext cx="3573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CC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1">
                <a:solidFill>
                  <a:srgbClr val="CC3300"/>
                </a:solidFill>
              </a:rPr>
              <a:t>AC + Water + Agent:</a:t>
            </a:r>
          </a:p>
          <a:p>
            <a:pPr eaLnBrk="0" hangingPunct="0"/>
            <a:r>
              <a:rPr lang="en-US" sz="2000" b="1">
                <a:solidFill>
                  <a:srgbClr val="CC3300"/>
                </a:solidFill>
              </a:rPr>
              <a:t>Anionic or Cationic</a:t>
            </a:r>
          </a:p>
        </p:txBody>
      </p:sp>
      <p:sp>
        <p:nvSpPr>
          <p:cNvPr id="12301" name="Text Box 13"/>
          <p:cNvSpPr txBox="1">
            <a:spLocks noChangeArrowheads="1"/>
          </p:cNvSpPr>
          <p:nvPr/>
        </p:nvSpPr>
        <p:spPr bwMode="auto">
          <a:xfrm>
            <a:off x="4953000" y="6080125"/>
            <a:ext cx="393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CC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1">
                <a:solidFill>
                  <a:srgbClr val="CC3300"/>
                </a:solidFill>
              </a:rPr>
              <a:t>Different Grades</a:t>
            </a:r>
          </a:p>
        </p:txBody>
      </p:sp>
      <p:sp>
        <p:nvSpPr>
          <p:cNvPr id="12302" name="Text Box 14"/>
          <p:cNvSpPr txBox="1">
            <a:spLocks noChangeArrowheads="1"/>
          </p:cNvSpPr>
          <p:nvPr/>
        </p:nvSpPr>
        <p:spPr bwMode="auto">
          <a:xfrm>
            <a:off x="609600" y="3429000"/>
            <a:ext cx="3810000" cy="457200"/>
          </a:xfrm>
          <a:prstGeom prst="rect">
            <a:avLst/>
          </a:prstGeom>
          <a:gradFill rotWithShape="1">
            <a:gsLst>
              <a:gs pos="0">
                <a:srgbClr val="6699FF">
                  <a:gamma/>
                  <a:tint val="33725"/>
                  <a:invGamma/>
                </a:srgbClr>
              </a:gs>
              <a:gs pos="100000">
                <a:srgbClr val="6699FF"/>
              </a:gs>
            </a:gsLst>
            <a:lin ang="18900000" scaled="1"/>
          </a:gradFill>
          <a:ln>
            <a:noFill/>
          </a:ln>
          <a:effectLst>
            <a:prstShdw prst="shdw17" dist="17961" dir="2700000">
              <a:srgbClr val="6699FF">
                <a:gamma/>
                <a:shade val="60000"/>
                <a:invGamma/>
                <a:alpha val="74998"/>
              </a:srgbClr>
            </a:prstShdw>
          </a:effectLst>
          <a:extLst>
            <a:ext uri="{91240B29-F687-4f45-9708-019B960494DF}">
              <a14:hiddenLine xmlns:a14="http://schemas.microsoft.com/office/drawing/2010/main" w="19050">
                <a:solidFill>
                  <a:srgbClr val="FF0000"/>
                </a:solidFill>
                <a:miter lim="800000"/>
                <a:headEnd/>
                <a:tailEnd/>
              </a14:hiddenLine>
            </a:ext>
          </a:extLst>
        </p:spPr>
        <p:txBody>
          <a:bodyPr>
            <a:spAutoFit/>
          </a:bodyPr>
          <a:lstStyle/>
          <a:p>
            <a:pPr algn="ctr" eaLnBrk="0" hangingPunct="0"/>
            <a:r>
              <a:rPr lang="en-US" sz="2400" i="1"/>
              <a:t>Petroleum-Based</a:t>
            </a:r>
          </a:p>
        </p:txBody>
      </p:sp>
      <p:sp>
        <p:nvSpPr>
          <p:cNvPr id="12303" name="AutoShape 15"/>
          <p:cNvSpPr>
            <a:spLocks noChangeArrowheads="1"/>
          </p:cNvSpPr>
          <p:nvPr/>
        </p:nvSpPr>
        <p:spPr bwMode="auto">
          <a:xfrm rot="5400000">
            <a:off x="7790657" y="1770856"/>
            <a:ext cx="533400" cy="192087"/>
          </a:xfrm>
          <a:prstGeom prst="rightArrow">
            <a:avLst>
              <a:gd name="adj1" fmla="val 50000"/>
              <a:gd name="adj2" fmla="val 69422"/>
            </a:avLst>
          </a:prstGeom>
          <a:solidFill>
            <a:schemeClr val="accent2"/>
          </a:solidFill>
          <a:ln w="19050">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2304" name="AutoShape 16"/>
          <p:cNvSpPr>
            <a:spLocks noChangeArrowheads="1"/>
          </p:cNvSpPr>
          <p:nvPr/>
        </p:nvSpPr>
        <p:spPr bwMode="auto">
          <a:xfrm rot="5400000">
            <a:off x="2123282" y="2961481"/>
            <a:ext cx="762000" cy="173037"/>
          </a:xfrm>
          <a:prstGeom prst="rightArrow">
            <a:avLst>
              <a:gd name="adj1" fmla="val 50000"/>
              <a:gd name="adj2" fmla="val 110092"/>
            </a:avLst>
          </a:prstGeom>
          <a:solidFill>
            <a:schemeClr val="accent2"/>
          </a:solidFill>
          <a:ln w="19050">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2305" name="AutoShape 17"/>
          <p:cNvSpPr>
            <a:spLocks noChangeArrowheads="1"/>
          </p:cNvSpPr>
          <p:nvPr/>
        </p:nvSpPr>
        <p:spPr bwMode="auto">
          <a:xfrm rot="5400000">
            <a:off x="2455863" y="4859337"/>
            <a:ext cx="2133600" cy="187325"/>
          </a:xfrm>
          <a:prstGeom prst="rightArrow">
            <a:avLst>
              <a:gd name="adj1" fmla="val 50000"/>
              <a:gd name="adj2" fmla="val 284746"/>
            </a:avLst>
          </a:prstGeom>
          <a:solidFill>
            <a:schemeClr val="accent2"/>
          </a:solidFill>
          <a:ln w="19050">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2306" name="AutoShape 18"/>
          <p:cNvSpPr>
            <a:spLocks noChangeArrowheads="1"/>
          </p:cNvSpPr>
          <p:nvPr/>
        </p:nvSpPr>
        <p:spPr bwMode="auto">
          <a:xfrm rot="5400000">
            <a:off x="5562600" y="2971800"/>
            <a:ext cx="762000" cy="152400"/>
          </a:xfrm>
          <a:prstGeom prst="rightArrow">
            <a:avLst>
              <a:gd name="adj1" fmla="val 50000"/>
              <a:gd name="adj2" fmla="val 125000"/>
            </a:avLst>
          </a:prstGeom>
          <a:solidFill>
            <a:schemeClr val="accent2"/>
          </a:solidFill>
          <a:ln w="19050">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2307" name="Text Box 19"/>
          <p:cNvSpPr txBox="1">
            <a:spLocks noChangeArrowheads="1"/>
          </p:cNvSpPr>
          <p:nvPr/>
        </p:nvSpPr>
        <p:spPr bwMode="auto">
          <a:xfrm>
            <a:off x="4805363" y="3429000"/>
            <a:ext cx="2509837" cy="457200"/>
          </a:xfrm>
          <a:prstGeom prst="rect">
            <a:avLst/>
          </a:prstGeom>
          <a:gradFill rotWithShape="1">
            <a:gsLst>
              <a:gs pos="0">
                <a:schemeClr val="folHlink">
                  <a:gamma/>
                  <a:tint val="33725"/>
                  <a:invGamma/>
                </a:schemeClr>
              </a:gs>
              <a:gs pos="100000">
                <a:schemeClr val="folHlink"/>
              </a:gs>
            </a:gsLst>
            <a:lin ang="18900000" scaled="1"/>
          </a:gradFill>
          <a:ln>
            <a:noFill/>
          </a:ln>
          <a:effectLst>
            <a:prstShdw prst="shdw17" dist="17961" dir="2700000">
              <a:schemeClr val="folHlink">
                <a:gamma/>
                <a:shade val="60000"/>
                <a:invGamma/>
                <a:alpha val="74998"/>
              </a:schemeClr>
            </a:prstShdw>
          </a:effectLst>
          <a:extLst>
            <a:ext uri="{91240B29-F687-4f45-9708-019B960494DF}">
              <a14:hiddenLine xmlns:a14="http://schemas.microsoft.com/office/drawing/2010/main" w="19050">
                <a:solidFill>
                  <a:srgbClr val="FF0000"/>
                </a:solidFill>
                <a:miter lim="800000"/>
                <a:headEnd/>
                <a:tailEnd/>
              </a14:hiddenLine>
            </a:ext>
          </a:extLst>
        </p:spPr>
        <p:txBody>
          <a:bodyPr>
            <a:spAutoFit/>
          </a:bodyPr>
          <a:lstStyle/>
          <a:p>
            <a:pPr algn="ctr" eaLnBrk="0" hangingPunct="0"/>
            <a:r>
              <a:rPr lang="en-US" sz="2400" i="1"/>
              <a:t>Natural Deposits</a:t>
            </a:r>
          </a:p>
        </p:txBody>
      </p:sp>
      <p:sp>
        <p:nvSpPr>
          <p:cNvPr id="12308" name="Text Box 20"/>
          <p:cNvSpPr txBox="1">
            <a:spLocks noChangeArrowheads="1"/>
          </p:cNvSpPr>
          <p:nvPr/>
        </p:nvSpPr>
        <p:spPr bwMode="auto">
          <a:xfrm>
            <a:off x="673100" y="4267200"/>
            <a:ext cx="1536700" cy="457200"/>
          </a:xfrm>
          <a:prstGeom prst="rect">
            <a:avLst/>
          </a:prstGeom>
          <a:gradFill rotWithShape="1">
            <a:gsLst>
              <a:gs pos="0">
                <a:srgbClr val="6699FF">
                  <a:gamma/>
                  <a:tint val="33725"/>
                  <a:invGamma/>
                </a:srgbClr>
              </a:gs>
              <a:gs pos="100000">
                <a:srgbClr val="6699FF"/>
              </a:gs>
            </a:gsLst>
            <a:lin ang="18900000" scaled="1"/>
          </a:gradFill>
          <a:ln>
            <a:noFill/>
          </a:ln>
          <a:effectLst>
            <a:prstShdw prst="shdw17" dist="17961" dir="2700000">
              <a:srgbClr val="6699FF">
                <a:gamma/>
                <a:shade val="60000"/>
                <a:invGamma/>
                <a:alpha val="74998"/>
              </a:srgbClr>
            </a:prstShdw>
          </a:effectLst>
          <a:extLst>
            <a:ext uri="{91240B29-F687-4f45-9708-019B960494DF}">
              <a14:hiddenLine xmlns:a14="http://schemas.microsoft.com/office/drawing/2010/main" w="19050">
                <a:solidFill>
                  <a:srgbClr val="FF0000"/>
                </a:solidFill>
                <a:miter lim="800000"/>
                <a:headEnd/>
                <a:tailEnd/>
              </a14:hiddenLine>
            </a:ext>
          </a:extLst>
        </p:spPr>
        <p:txBody>
          <a:bodyPr>
            <a:spAutoFit/>
          </a:bodyPr>
          <a:lstStyle/>
          <a:p>
            <a:pPr algn="ctr" eaLnBrk="0" hangingPunct="0"/>
            <a:r>
              <a:rPr lang="en-US" sz="2400" i="1"/>
              <a:t>Cutbacks</a:t>
            </a:r>
          </a:p>
        </p:txBody>
      </p:sp>
      <p:sp>
        <p:nvSpPr>
          <p:cNvPr id="12309" name="AutoShape 21"/>
          <p:cNvSpPr>
            <a:spLocks noChangeArrowheads="1"/>
          </p:cNvSpPr>
          <p:nvPr/>
        </p:nvSpPr>
        <p:spPr bwMode="auto">
          <a:xfrm rot="5400000">
            <a:off x="1181100" y="4000500"/>
            <a:ext cx="381000" cy="152400"/>
          </a:xfrm>
          <a:prstGeom prst="rightArrow">
            <a:avLst>
              <a:gd name="adj1" fmla="val 50000"/>
              <a:gd name="adj2" fmla="val 62500"/>
            </a:avLst>
          </a:prstGeom>
          <a:solidFill>
            <a:schemeClr val="accent2"/>
          </a:solidFill>
          <a:ln w="19050">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wipe(up)">
                                      <p:cBhvr>
                                        <p:cTn id="7" dur="500"/>
                                        <p:tgtEl>
                                          <p:spTgt spid="1230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dissolve">
                                      <p:cBhvr>
                                        <p:cTn id="11" dur="500"/>
                                        <p:tgtEl>
                                          <p:spTgt spid="1229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wipe(up)">
                                      <p:cBhvr>
                                        <p:cTn id="14" dur="500"/>
                                        <p:tgtEl>
                                          <p:spTgt spid="1229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dissolve">
                                      <p:cBhvr>
                                        <p:cTn id="18" dur="500"/>
                                        <p:tgtEl>
                                          <p:spTgt spid="122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2306"/>
                                        </p:tgtEl>
                                        <p:attrNameLst>
                                          <p:attrName>style.visibility</p:attrName>
                                        </p:attrNameLst>
                                      </p:cBhvr>
                                      <p:to>
                                        <p:strVal val="visible"/>
                                      </p:to>
                                    </p:set>
                                    <p:anim calcmode="lin" valueType="num">
                                      <p:cBhvr>
                                        <p:cTn id="23" dur="500" fill="hold"/>
                                        <p:tgtEl>
                                          <p:spTgt spid="12306"/>
                                        </p:tgtEl>
                                        <p:attrNameLst>
                                          <p:attrName>ppt_x</p:attrName>
                                        </p:attrNameLst>
                                      </p:cBhvr>
                                      <p:tavLst>
                                        <p:tav tm="0">
                                          <p:val>
                                            <p:strVal val="#ppt_x"/>
                                          </p:val>
                                        </p:tav>
                                        <p:tav tm="100000">
                                          <p:val>
                                            <p:strVal val="#ppt_x"/>
                                          </p:val>
                                        </p:tav>
                                      </p:tavLst>
                                    </p:anim>
                                    <p:anim calcmode="lin" valueType="num">
                                      <p:cBhvr>
                                        <p:cTn id="24" dur="500" fill="hold"/>
                                        <p:tgtEl>
                                          <p:spTgt spid="12306"/>
                                        </p:tgtEl>
                                        <p:attrNameLst>
                                          <p:attrName>ppt_y</p:attrName>
                                        </p:attrNameLst>
                                      </p:cBhvr>
                                      <p:tavLst>
                                        <p:tav tm="0">
                                          <p:val>
                                            <p:strVal val="#ppt_y-#ppt_h/2"/>
                                          </p:val>
                                        </p:tav>
                                        <p:tav tm="100000">
                                          <p:val>
                                            <p:strVal val="#ppt_y"/>
                                          </p:val>
                                        </p:tav>
                                      </p:tavLst>
                                    </p:anim>
                                    <p:anim calcmode="lin" valueType="num">
                                      <p:cBhvr>
                                        <p:cTn id="25" dur="500" fill="hold"/>
                                        <p:tgtEl>
                                          <p:spTgt spid="12306"/>
                                        </p:tgtEl>
                                        <p:attrNameLst>
                                          <p:attrName>ppt_w</p:attrName>
                                        </p:attrNameLst>
                                      </p:cBhvr>
                                      <p:tavLst>
                                        <p:tav tm="0">
                                          <p:val>
                                            <p:strVal val="#ppt_w"/>
                                          </p:val>
                                        </p:tav>
                                        <p:tav tm="100000">
                                          <p:val>
                                            <p:strVal val="#ppt_w"/>
                                          </p:val>
                                        </p:tav>
                                      </p:tavLst>
                                    </p:anim>
                                    <p:anim calcmode="lin" valueType="num">
                                      <p:cBhvr>
                                        <p:cTn id="26" dur="500" fill="hold"/>
                                        <p:tgtEl>
                                          <p:spTgt spid="1230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12307"/>
                                        </p:tgtEl>
                                        <p:attrNameLst>
                                          <p:attrName>style.visibility</p:attrName>
                                        </p:attrNameLst>
                                      </p:cBhvr>
                                      <p:to>
                                        <p:strVal val="visible"/>
                                      </p:to>
                                    </p:set>
                                  </p:childTnLst>
                                </p:cTn>
                              </p:par>
                              <p:par>
                                <p:cTn id="30" presetID="17" presetClass="entr" presetSubtype="1" fill="hold" grpId="0" nodeType="withEffect">
                                  <p:stCondLst>
                                    <p:cond delay="0"/>
                                  </p:stCondLst>
                                  <p:childTnLst>
                                    <p:set>
                                      <p:cBhvr>
                                        <p:cTn id="31" dur="1" fill="hold">
                                          <p:stCondLst>
                                            <p:cond delay="0"/>
                                          </p:stCondLst>
                                        </p:cTn>
                                        <p:tgtEl>
                                          <p:spTgt spid="12304"/>
                                        </p:tgtEl>
                                        <p:attrNameLst>
                                          <p:attrName>style.visibility</p:attrName>
                                        </p:attrNameLst>
                                      </p:cBhvr>
                                      <p:to>
                                        <p:strVal val="visible"/>
                                      </p:to>
                                    </p:set>
                                    <p:anim calcmode="lin" valueType="num">
                                      <p:cBhvr>
                                        <p:cTn id="32" dur="500" fill="hold"/>
                                        <p:tgtEl>
                                          <p:spTgt spid="12304"/>
                                        </p:tgtEl>
                                        <p:attrNameLst>
                                          <p:attrName>ppt_x</p:attrName>
                                        </p:attrNameLst>
                                      </p:cBhvr>
                                      <p:tavLst>
                                        <p:tav tm="0">
                                          <p:val>
                                            <p:strVal val="#ppt_x"/>
                                          </p:val>
                                        </p:tav>
                                        <p:tav tm="100000">
                                          <p:val>
                                            <p:strVal val="#ppt_x"/>
                                          </p:val>
                                        </p:tav>
                                      </p:tavLst>
                                    </p:anim>
                                    <p:anim calcmode="lin" valueType="num">
                                      <p:cBhvr>
                                        <p:cTn id="33" dur="500" fill="hold"/>
                                        <p:tgtEl>
                                          <p:spTgt spid="12304"/>
                                        </p:tgtEl>
                                        <p:attrNameLst>
                                          <p:attrName>ppt_y</p:attrName>
                                        </p:attrNameLst>
                                      </p:cBhvr>
                                      <p:tavLst>
                                        <p:tav tm="0">
                                          <p:val>
                                            <p:strVal val="#ppt_y-#ppt_h/2"/>
                                          </p:val>
                                        </p:tav>
                                        <p:tav tm="100000">
                                          <p:val>
                                            <p:strVal val="#ppt_y"/>
                                          </p:val>
                                        </p:tav>
                                      </p:tavLst>
                                    </p:anim>
                                    <p:anim calcmode="lin" valueType="num">
                                      <p:cBhvr>
                                        <p:cTn id="34" dur="500" fill="hold"/>
                                        <p:tgtEl>
                                          <p:spTgt spid="12304"/>
                                        </p:tgtEl>
                                        <p:attrNameLst>
                                          <p:attrName>ppt_w</p:attrName>
                                        </p:attrNameLst>
                                      </p:cBhvr>
                                      <p:tavLst>
                                        <p:tav tm="0">
                                          <p:val>
                                            <p:strVal val="#ppt_w"/>
                                          </p:val>
                                        </p:tav>
                                        <p:tav tm="100000">
                                          <p:val>
                                            <p:strVal val="#ppt_w"/>
                                          </p:val>
                                        </p:tav>
                                      </p:tavLst>
                                    </p:anim>
                                    <p:anim calcmode="lin" valueType="num">
                                      <p:cBhvr>
                                        <p:cTn id="35" dur="500" fill="hold"/>
                                        <p:tgtEl>
                                          <p:spTgt spid="12304"/>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499"/>
                                          </p:stCondLst>
                                        </p:cTn>
                                        <p:tgtEl>
                                          <p:spTgt spid="123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12309"/>
                                        </p:tgtEl>
                                        <p:attrNameLst>
                                          <p:attrName>style.visibility</p:attrName>
                                        </p:attrNameLst>
                                      </p:cBhvr>
                                      <p:to>
                                        <p:strVal val="visible"/>
                                      </p:to>
                                    </p:set>
                                    <p:anim calcmode="lin" valueType="num">
                                      <p:cBhvr>
                                        <p:cTn id="43" dur="500" fill="hold"/>
                                        <p:tgtEl>
                                          <p:spTgt spid="12309"/>
                                        </p:tgtEl>
                                        <p:attrNameLst>
                                          <p:attrName>ppt_x</p:attrName>
                                        </p:attrNameLst>
                                      </p:cBhvr>
                                      <p:tavLst>
                                        <p:tav tm="0">
                                          <p:val>
                                            <p:strVal val="#ppt_x"/>
                                          </p:val>
                                        </p:tav>
                                        <p:tav tm="100000">
                                          <p:val>
                                            <p:strVal val="#ppt_x"/>
                                          </p:val>
                                        </p:tav>
                                      </p:tavLst>
                                    </p:anim>
                                    <p:anim calcmode="lin" valueType="num">
                                      <p:cBhvr>
                                        <p:cTn id="44" dur="500" fill="hold"/>
                                        <p:tgtEl>
                                          <p:spTgt spid="12309"/>
                                        </p:tgtEl>
                                        <p:attrNameLst>
                                          <p:attrName>ppt_y</p:attrName>
                                        </p:attrNameLst>
                                      </p:cBhvr>
                                      <p:tavLst>
                                        <p:tav tm="0">
                                          <p:val>
                                            <p:strVal val="#ppt_y-#ppt_h/2"/>
                                          </p:val>
                                        </p:tav>
                                        <p:tav tm="100000">
                                          <p:val>
                                            <p:strVal val="#ppt_y"/>
                                          </p:val>
                                        </p:tav>
                                      </p:tavLst>
                                    </p:anim>
                                    <p:anim calcmode="lin" valueType="num">
                                      <p:cBhvr>
                                        <p:cTn id="45" dur="500" fill="hold"/>
                                        <p:tgtEl>
                                          <p:spTgt spid="12309"/>
                                        </p:tgtEl>
                                        <p:attrNameLst>
                                          <p:attrName>ppt_w</p:attrName>
                                        </p:attrNameLst>
                                      </p:cBhvr>
                                      <p:tavLst>
                                        <p:tav tm="0">
                                          <p:val>
                                            <p:strVal val="#ppt_w"/>
                                          </p:val>
                                        </p:tav>
                                        <p:tav tm="100000">
                                          <p:val>
                                            <p:strVal val="#ppt_w"/>
                                          </p:val>
                                        </p:tav>
                                      </p:tavLst>
                                    </p:anim>
                                    <p:anim calcmode="lin" valueType="num">
                                      <p:cBhvr>
                                        <p:cTn id="46" dur="500" fill="hold"/>
                                        <p:tgtEl>
                                          <p:spTgt spid="12309"/>
                                        </p:tgtEl>
                                        <p:attrNameLst>
                                          <p:attrName>ppt_h</p:attrName>
                                        </p:attrNameLst>
                                      </p:cBhvr>
                                      <p:tavLst>
                                        <p:tav tm="0">
                                          <p:val>
                                            <p:fltVal val="0"/>
                                          </p:val>
                                        </p:tav>
                                        <p:tav tm="100000">
                                          <p:val>
                                            <p:strVal val="#ppt_h"/>
                                          </p:val>
                                        </p:tav>
                                      </p:tavLst>
                                    </p:anim>
                                  </p:childTnLst>
                                </p:cTn>
                              </p:par>
                            </p:childTnLst>
                          </p:cTn>
                        </p:par>
                        <p:par>
                          <p:cTn id="47" fill="hold" nodeType="afterGroup">
                            <p:stCondLst>
                              <p:cond delay="500"/>
                            </p:stCondLst>
                            <p:childTnLst>
                              <p:par>
                                <p:cTn id="48" presetID="1" presetClass="entr" presetSubtype="0" fill="hold" grpId="0" nodeType="afterEffect">
                                  <p:stCondLst>
                                    <p:cond delay="0"/>
                                  </p:stCondLst>
                                  <p:childTnLst>
                                    <p:set>
                                      <p:cBhvr>
                                        <p:cTn id="49" dur="1" fill="hold">
                                          <p:stCondLst>
                                            <p:cond delay="499"/>
                                          </p:stCondLst>
                                        </p:cTn>
                                        <p:tgtEl>
                                          <p:spTgt spid="12308"/>
                                        </p:tgtEl>
                                        <p:attrNameLst>
                                          <p:attrName>style.visibility</p:attrName>
                                        </p:attrNameLst>
                                      </p:cBhvr>
                                      <p:to>
                                        <p:strVal val="visible"/>
                                      </p:to>
                                    </p:set>
                                  </p:childTnLst>
                                </p:cTn>
                              </p:par>
                            </p:childTnLst>
                          </p:cTn>
                        </p:par>
                        <p:par>
                          <p:cTn id="50" fill="hold" nodeType="afterGroup">
                            <p:stCondLst>
                              <p:cond delay="1000"/>
                            </p:stCondLst>
                            <p:childTnLst>
                              <p:par>
                                <p:cTn id="51" presetID="17" presetClass="entr" presetSubtype="8" fill="hold" grpId="0" nodeType="afterEffect">
                                  <p:stCondLst>
                                    <p:cond delay="0"/>
                                  </p:stCondLst>
                                  <p:childTnLst>
                                    <p:set>
                                      <p:cBhvr>
                                        <p:cTn id="52" dur="1" fill="hold">
                                          <p:stCondLst>
                                            <p:cond delay="0"/>
                                          </p:stCondLst>
                                        </p:cTn>
                                        <p:tgtEl>
                                          <p:spTgt spid="12299"/>
                                        </p:tgtEl>
                                        <p:attrNameLst>
                                          <p:attrName>style.visibility</p:attrName>
                                        </p:attrNameLst>
                                      </p:cBhvr>
                                      <p:to>
                                        <p:strVal val="visible"/>
                                      </p:to>
                                    </p:set>
                                    <p:anim calcmode="lin" valueType="num">
                                      <p:cBhvr>
                                        <p:cTn id="53" dur="500" fill="hold"/>
                                        <p:tgtEl>
                                          <p:spTgt spid="12299"/>
                                        </p:tgtEl>
                                        <p:attrNameLst>
                                          <p:attrName>ppt_x</p:attrName>
                                        </p:attrNameLst>
                                      </p:cBhvr>
                                      <p:tavLst>
                                        <p:tav tm="0">
                                          <p:val>
                                            <p:strVal val="#ppt_x-#ppt_w/2"/>
                                          </p:val>
                                        </p:tav>
                                        <p:tav tm="100000">
                                          <p:val>
                                            <p:strVal val="#ppt_x"/>
                                          </p:val>
                                        </p:tav>
                                      </p:tavLst>
                                    </p:anim>
                                    <p:anim calcmode="lin" valueType="num">
                                      <p:cBhvr>
                                        <p:cTn id="54" dur="500" fill="hold"/>
                                        <p:tgtEl>
                                          <p:spTgt spid="12299"/>
                                        </p:tgtEl>
                                        <p:attrNameLst>
                                          <p:attrName>ppt_y</p:attrName>
                                        </p:attrNameLst>
                                      </p:cBhvr>
                                      <p:tavLst>
                                        <p:tav tm="0">
                                          <p:val>
                                            <p:strVal val="#ppt_y"/>
                                          </p:val>
                                        </p:tav>
                                        <p:tav tm="100000">
                                          <p:val>
                                            <p:strVal val="#ppt_y"/>
                                          </p:val>
                                        </p:tav>
                                      </p:tavLst>
                                    </p:anim>
                                    <p:anim calcmode="lin" valueType="num">
                                      <p:cBhvr>
                                        <p:cTn id="55" dur="500" fill="hold"/>
                                        <p:tgtEl>
                                          <p:spTgt spid="12299"/>
                                        </p:tgtEl>
                                        <p:attrNameLst>
                                          <p:attrName>ppt_w</p:attrName>
                                        </p:attrNameLst>
                                      </p:cBhvr>
                                      <p:tavLst>
                                        <p:tav tm="0">
                                          <p:val>
                                            <p:fltVal val="0"/>
                                          </p:val>
                                        </p:tav>
                                        <p:tav tm="100000">
                                          <p:val>
                                            <p:strVal val="#ppt_w"/>
                                          </p:val>
                                        </p:tav>
                                      </p:tavLst>
                                    </p:anim>
                                    <p:anim calcmode="lin" valueType="num">
                                      <p:cBhvr>
                                        <p:cTn id="56" dur="500" fill="hold"/>
                                        <p:tgtEl>
                                          <p:spTgt spid="12299"/>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 fill="hold" grpId="0" nodeType="clickEffect">
                                  <p:stCondLst>
                                    <p:cond delay="0"/>
                                  </p:stCondLst>
                                  <p:childTnLst>
                                    <p:set>
                                      <p:cBhvr>
                                        <p:cTn id="60" dur="1" fill="hold">
                                          <p:stCondLst>
                                            <p:cond delay="0"/>
                                          </p:stCondLst>
                                        </p:cTn>
                                        <p:tgtEl>
                                          <p:spTgt spid="12297"/>
                                        </p:tgtEl>
                                        <p:attrNameLst>
                                          <p:attrName>style.visibility</p:attrName>
                                        </p:attrNameLst>
                                      </p:cBhvr>
                                      <p:to>
                                        <p:strVal val="visible"/>
                                      </p:to>
                                    </p:set>
                                    <p:anim calcmode="lin" valueType="num">
                                      <p:cBhvr>
                                        <p:cTn id="61" dur="500" fill="hold"/>
                                        <p:tgtEl>
                                          <p:spTgt spid="12297"/>
                                        </p:tgtEl>
                                        <p:attrNameLst>
                                          <p:attrName>ppt_x</p:attrName>
                                        </p:attrNameLst>
                                      </p:cBhvr>
                                      <p:tavLst>
                                        <p:tav tm="0">
                                          <p:val>
                                            <p:strVal val="#ppt_x"/>
                                          </p:val>
                                        </p:tav>
                                        <p:tav tm="100000">
                                          <p:val>
                                            <p:strVal val="#ppt_x"/>
                                          </p:val>
                                        </p:tav>
                                      </p:tavLst>
                                    </p:anim>
                                    <p:anim calcmode="lin" valueType="num">
                                      <p:cBhvr>
                                        <p:cTn id="62" dur="500" fill="hold"/>
                                        <p:tgtEl>
                                          <p:spTgt spid="12297"/>
                                        </p:tgtEl>
                                        <p:attrNameLst>
                                          <p:attrName>ppt_y</p:attrName>
                                        </p:attrNameLst>
                                      </p:cBhvr>
                                      <p:tavLst>
                                        <p:tav tm="0">
                                          <p:val>
                                            <p:strVal val="#ppt_y-#ppt_h/2"/>
                                          </p:val>
                                        </p:tav>
                                        <p:tav tm="100000">
                                          <p:val>
                                            <p:strVal val="#ppt_y"/>
                                          </p:val>
                                        </p:tav>
                                      </p:tavLst>
                                    </p:anim>
                                    <p:anim calcmode="lin" valueType="num">
                                      <p:cBhvr>
                                        <p:cTn id="63" dur="500" fill="hold"/>
                                        <p:tgtEl>
                                          <p:spTgt spid="12297"/>
                                        </p:tgtEl>
                                        <p:attrNameLst>
                                          <p:attrName>ppt_w</p:attrName>
                                        </p:attrNameLst>
                                      </p:cBhvr>
                                      <p:tavLst>
                                        <p:tav tm="0">
                                          <p:val>
                                            <p:strVal val="#ppt_w"/>
                                          </p:val>
                                        </p:tav>
                                        <p:tav tm="100000">
                                          <p:val>
                                            <p:strVal val="#ppt_w"/>
                                          </p:val>
                                        </p:tav>
                                      </p:tavLst>
                                    </p:anim>
                                    <p:anim calcmode="lin" valueType="num">
                                      <p:cBhvr>
                                        <p:cTn id="64" dur="500" fill="hold"/>
                                        <p:tgtEl>
                                          <p:spTgt spid="12297"/>
                                        </p:tgtEl>
                                        <p:attrNameLst>
                                          <p:attrName>ppt_h</p:attrName>
                                        </p:attrNameLst>
                                      </p:cBhvr>
                                      <p:tavLst>
                                        <p:tav tm="0">
                                          <p:val>
                                            <p:fltVal val="0"/>
                                          </p:val>
                                        </p:tav>
                                        <p:tav tm="100000">
                                          <p:val>
                                            <p:strVal val="#ppt_h"/>
                                          </p:val>
                                        </p:tav>
                                      </p:tavLst>
                                    </p:anim>
                                  </p:childTnLst>
                                </p:cTn>
                              </p:par>
                            </p:childTnLst>
                          </p:cTn>
                        </p:par>
                        <p:par>
                          <p:cTn id="65" fill="hold" nodeType="afterGroup">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12296"/>
                                        </p:tgtEl>
                                        <p:attrNameLst>
                                          <p:attrName>style.visibility</p:attrName>
                                        </p:attrNameLst>
                                      </p:cBhvr>
                                      <p:to>
                                        <p:strVal val="visible"/>
                                      </p:to>
                                    </p:set>
                                  </p:childTnLst>
                                </p:cTn>
                              </p:par>
                            </p:childTnLst>
                          </p:cTn>
                        </p:par>
                        <p:par>
                          <p:cTn id="68" fill="hold" nodeType="afterGroup">
                            <p:stCondLst>
                              <p:cond delay="1000"/>
                            </p:stCondLst>
                            <p:childTnLst>
                              <p:par>
                                <p:cTn id="69" presetID="17" presetClass="entr" presetSubtype="8" fill="hold" grpId="0" nodeType="afterEffect">
                                  <p:stCondLst>
                                    <p:cond delay="0"/>
                                  </p:stCondLst>
                                  <p:childTnLst>
                                    <p:set>
                                      <p:cBhvr>
                                        <p:cTn id="70" dur="1" fill="hold">
                                          <p:stCondLst>
                                            <p:cond delay="0"/>
                                          </p:stCondLst>
                                        </p:cTn>
                                        <p:tgtEl>
                                          <p:spTgt spid="12300"/>
                                        </p:tgtEl>
                                        <p:attrNameLst>
                                          <p:attrName>style.visibility</p:attrName>
                                        </p:attrNameLst>
                                      </p:cBhvr>
                                      <p:to>
                                        <p:strVal val="visible"/>
                                      </p:to>
                                    </p:set>
                                    <p:anim calcmode="lin" valueType="num">
                                      <p:cBhvr>
                                        <p:cTn id="71" dur="500" fill="hold"/>
                                        <p:tgtEl>
                                          <p:spTgt spid="12300"/>
                                        </p:tgtEl>
                                        <p:attrNameLst>
                                          <p:attrName>ppt_x</p:attrName>
                                        </p:attrNameLst>
                                      </p:cBhvr>
                                      <p:tavLst>
                                        <p:tav tm="0">
                                          <p:val>
                                            <p:strVal val="#ppt_x-#ppt_w/2"/>
                                          </p:val>
                                        </p:tav>
                                        <p:tav tm="100000">
                                          <p:val>
                                            <p:strVal val="#ppt_x"/>
                                          </p:val>
                                        </p:tav>
                                      </p:tavLst>
                                    </p:anim>
                                    <p:anim calcmode="lin" valueType="num">
                                      <p:cBhvr>
                                        <p:cTn id="72" dur="500" fill="hold"/>
                                        <p:tgtEl>
                                          <p:spTgt spid="12300"/>
                                        </p:tgtEl>
                                        <p:attrNameLst>
                                          <p:attrName>ppt_y</p:attrName>
                                        </p:attrNameLst>
                                      </p:cBhvr>
                                      <p:tavLst>
                                        <p:tav tm="0">
                                          <p:val>
                                            <p:strVal val="#ppt_y"/>
                                          </p:val>
                                        </p:tav>
                                        <p:tav tm="100000">
                                          <p:val>
                                            <p:strVal val="#ppt_y"/>
                                          </p:val>
                                        </p:tav>
                                      </p:tavLst>
                                    </p:anim>
                                    <p:anim calcmode="lin" valueType="num">
                                      <p:cBhvr>
                                        <p:cTn id="73" dur="500" fill="hold"/>
                                        <p:tgtEl>
                                          <p:spTgt spid="12300"/>
                                        </p:tgtEl>
                                        <p:attrNameLst>
                                          <p:attrName>ppt_w</p:attrName>
                                        </p:attrNameLst>
                                      </p:cBhvr>
                                      <p:tavLst>
                                        <p:tav tm="0">
                                          <p:val>
                                            <p:fltVal val="0"/>
                                          </p:val>
                                        </p:tav>
                                        <p:tav tm="100000">
                                          <p:val>
                                            <p:strVal val="#ppt_w"/>
                                          </p:val>
                                        </p:tav>
                                      </p:tavLst>
                                    </p:anim>
                                    <p:anim calcmode="lin" valueType="num">
                                      <p:cBhvr>
                                        <p:cTn id="74" dur="500" fill="hold"/>
                                        <p:tgtEl>
                                          <p:spTgt spid="12300"/>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 fill="hold" grpId="0" nodeType="clickEffect">
                                  <p:stCondLst>
                                    <p:cond delay="0"/>
                                  </p:stCondLst>
                                  <p:childTnLst>
                                    <p:set>
                                      <p:cBhvr>
                                        <p:cTn id="78" dur="1" fill="hold">
                                          <p:stCondLst>
                                            <p:cond delay="0"/>
                                          </p:stCondLst>
                                        </p:cTn>
                                        <p:tgtEl>
                                          <p:spTgt spid="12305"/>
                                        </p:tgtEl>
                                        <p:attrNameLst>
                                          <p:attrName>style.visibility</p:attrName>
                                        </p:attrNameLst>
                                      </p:cBhvr>
                                      <p:to>
                                        <p:strVal val="visible"/>
                                      </p:to>
                                    </p:set>
                                    <p:anim calcmode="lin" valueType="num">
                                      <p:cBhvr>
                                        <p:cTn id="79" dur="500" fill="hold"/>
                                        <p:tgtEl>
                                          <p:spTgt spid="12305"/>
                                        </p:tgtEl>
                                        <p:attrNameLst>
                                          <p:attrName>ppt_x</p:attrName>
                                        </p:attrNameLst>
                                      </p:cBhvr>
                                      <p:tavLst>
                                        <p:tav tm="0">
                                          <p:val>
                                            <p:strVal val="#ppt_x"/>
                                          </p:val>
                                        </p:tav>
                                        <p:tav tm="100000">
                                          <p:val>
                                            <p:strVal val="#ppt_x"/>
                                          </p:val>
                                        </p:tav>
                                      </p:tavLst>
                                    </p:anim>
                                    <p:anim calcmode="lin" valueType="num">
                                      <p:cBhvr>
                                        <p:cTn id="80" dur="500" fill="hold"/>
                                        <p:tgtEl>
                                          <p:spTgt spid="12305"/>
                                        </p:tgtEl>
                                        <p:attrNameLst>
                                          <p:attrName>ppt_y</p:attrName>
                                        </p:attrNameLst>
                                      </p:cBhvr>
                                      <p:tavLst>
                                        <p:tav tm="0">
                                          <p:val>
                                            <p:strVal val="#ppt_y-#ppt_h/2"/>
                                          </p:val>
                                        </p:tav>
                                        <p:tav tm="100000">
                                          <p:val>
                                            <p:strVal val="#ppt_y"/>
                                          </p:val>
                                        </p:tav>
                                      </p:tavLst>
                                    </p:anim>
                                    <p:anim calcmode="lin" valueType="num">
                                      <p:cBhvr>
                                        <p:cTn id="81" dur="500" fill="hold"/>
                                        <p:tgtEl>
                                          <p:spTgt spid="12305"/>
                                        </p:tgtEl>
                                        <p:attrNameLst>
                                          <p:attrName>ppt_w</p:attrName>
                                        </p:attrNameLst>
                                      </p:cBhvr>
                                      <p:tavLst>
                                        <p:tav tm="0">
                                          <p:val>
                                            <p:strVal val="#ppt_w"/>
                                          </p:val>
                                        </p:tav>
                                        <p:tav tm="100000">
                                          <p:val>
                                            <p:strVal val="#ppt_w"/>
                                          </p:val>
                                        </p:tav>
                                      </p:tavLst>
                                    </p:anim>
                                    <p:anim calcmode="lin" valueType="num">
                                      <p:cBhvr>
                                        <p:cTn id="82" dur="500" fill="hold"/>
                                        <p:tgtEl>
                                          <p:spTgt spid="12305"/>
                                        </p:tgtEl>
                                        <p:attrNameLst>
                                          <p:attrName>ppt_h</p:attrName>
                                        </p:attrNameLst>
                                      </p:cBhvr>
                                      <p:tavLst>
                                        <p:tav tm="0">
                                          <p:val>
                                            <p:fltVal val="0"/>
                                          </p:val>
                                        </p:tav>
                                        <p:tav tm="100000">
                                          <p:val>
                                            <p:strVal val="#ppt_h"/>
                                          </p:val>
                                        </p:tav>
                                      </p:tavLst>
                                    </p:anim>
                                  </p:childTnLst>
                                </p:cTn>
                              </p:par>
                            </p:childTnLst>
                          </p:cTn>
                        </p:par>
                        <p:par>
                          <p:cTn id="83" fill="hold" nodeType="afterGroup">
                            <p:stCondLst>
                              <p:cond delay="500"/>
                            </p:stCondLst>
                            <p:childTnLst>
                              <p:par>
                                <p:cTn id="84" presetID="1" presetClass="entr" presetSubtype="0" fill="hold" grpId="0" nodeType="afterEffect">
                                  <p:stCondLst>
                                    <p:cond delay="0"/>
                                  </p:stCondLst>
                                  <p:childTnLst>
                                    <p:set>
                                      <p:cBhvr>
                                        <p:cTn id="85" dur="1" fill="hold">
                                          <p:stCondLst>
                                            <p:cond delay="499"/>
                                          </p:stCondLst>
                                        </p:cTn>
                                        <p:tgtEl>
                                          <p:spTgt spid="12295"/>
                                        </p:tgtEl>
                                        <p:attrNameLst>
                                          <p:attrName>style.visibility</p:attrName>
                                        </p:attrNameLst>
                                      </p:cBhvr>
                                      <p:to>
                                        <p:strVal val="visible"/>
                                      </p:to>
                                    </p:set>
                                  </p:childTnLst>
                                </p:cTn>
                              </p:par>
                            </p:childTnLst>
                          </p:cTn>
                        </p:par>
                        <p:par>
                          <p:cTn id="86" fill="hold" nodeType="afterGroup">
                            <p:stCondLst>
                              <p:cond delay="1000"/>
                            </p:stCondLst>
                            <p:childTnLst>
                              <p:par>
                                <p:cTn id="87" presetID="17" presetClass="entr" presetSubtype="8" fill="hold" grpId="0" nodeType="afterEffect">
                                  <p:stCondLst>
                                    <p:cond delay="0"/>
                                  </p:stCondLst>
                                  <p:childTnLst>
                                    <p:set>
                                      <p:cBhvr>
                                        <p:cTn id="88" dur="1" fill="hold">
                                          <p:stCondLst>
                                            <p:cond delay="0"/>
                                          </p:stCondLst>
                                        </p:cTn>
                                        <p:tgtEl>
                                          <p:spTgt spid="12301"/>
                                        </p:tgtEl>
                                        <p:attrNameLst>
                                          <p:attrName>style.visibility</p:attrName>
                                        </p:attrNameLst>
                                      </p:cBhvr>
                                      <p:to>
                                        <p:strVal val="visible"/>
                                      </p:to>
                                    </p:set>
                                    <p:anim calcmode="lin" valueType="num">
                                      <p:cBhvr>
                                        <p:cTn id="89" dur="500" fill="hold"/>
                                        <p:tgtEl>
                                          <p:spTgt spid="12301"/>
                                        </p:tgtEl>
                                        <p:attrNameLst>
                                          <p:attrName>ppt_x</p:attrName>
                                        </p:attrNameLst>
                                      </p:cBhvr>
                                      <p:tavLst>
                                        <p:tav tm="0">
                                          <p:val>
                                            <p:strVal val="#ppt_x-#ppt_w/2"/>
                                          </p:val>
                                        </p:tav>
                                        <p:tav tm="100000">
                                          <p:val>
                                            <p:strVal val="#ppt_x"/>
                                          </p:val>
                                        </p:tav>
                                      </p:tavLst>
                                    </p:anim>
                                    <p:anim calcmode="lin" valueType="num">
                                      <p:cBhvr>
                                        <p:cTn id="90" dur="500" fill="hold"/>
                                        <p:tgtEl>
                                          <p:spTgt spid="12301"/>
                                        </p:tgtEl>
                                        <p:attrNameLst>
                                          <p:attrName>ppt_y</p:attrName>
                                        </p:attrNameLst>
                                      </p:cBhvr>
                                      <p:tavLst>
                                        <p:tav tm="0">
                                          <p:val>
                                            <p:strVal val="#ppt_y"/>
                                          </p:val>
                                        </p:tav>
                                        <p:tav tm="100000">
                                          <p:val>
                                            <p:strVal val="#ppt_y"/>
                                          </p:val>
                                        </p:tav>
                                      </p:tavLst>
                                    </p:anim>
                                    <p:anim calcmode="lin" valueType="num">
                                      <p:cBhvr>
                                        <p:cTn id="91" dur="500" fill="hold"/>
                                        <p:tgtEl>
                                          <p:spTgt spid="12301"/>
                                        </p:tgtEl>
                                        <p:attrNameLst>
                                          <p:attrName>ppt_w</p:attrName>
                                        </p:attrNameLst>
                                      </p:cBhvr>
                                      <p:tavLst>
                                        <p:tav tm="0">
                                          <p:val>
                                            <p:fltVal val="0"/>
                                          </p:val>
                                        </p:tav>
                                        <p:tav tm="100000">
                                          <p:val>
                                            <p:strVal val="#ppt_w"/>
                                          </p:val>
                                        </p:tav>
                                      </p:tavLst>
                                    </p:anim>
                                    <p:anim calcmode="lin" valueType="num">
                                      <p:cBhvr>
                                        <p:cTn id="92" dur="500" fill="hold"/>
                                        <p:tgtEl>
                                          <p:spTgt spid="123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animBg="1"/>
      <p:bldP spid="12295" grpId="0" animBg="1" autoUpdateAnimBg="0"/>
      <p:bldP spid="12296" grpId="0" animBg="1" autoUpdateAnimBg="0"/>
      <p:bldP spid="12297" grpId="0" animBg="1"/>
      <p:bldP spid="12299" grpId="0" autoUpdateAnimBg="0"/>
      <p:bldP spid="12300" grpId="0" autoUpdateAnimBg="0"/>
      <p:bldP spid="12301" grpId="0" autoUpdateAnimBg="0"/>
      <p:bldP spid="12302" grpId="0" animBg="1" autoUpdateAnimBg="0"/>
      <p:bldP spid="12303" grpId="0" animBg="1"/>
      <p:bldP spid="12304" grpId="0" animBg="1"/>
      <p:bldP spid="12305" grpId="0" animBg="1"/>
      <p:bldP spid="12306" grpId="0" animBg="1"/>
      <p:bldP spid="12307" grpId="0" animBg="1" autoUpdateAnimBg="0"/>
      <p:bldP spid="12308" grpId="0" animBg="1" autoUpdateAnimBg="0"/>
      <p:bldP spid="1230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792162"/>
          </a:xfrm>
        </p:spPr>
        <p:txBody>
          <a:bodyPr/>
          <a:lstStyle/>
          <a:p>
            <a:r>
              <a:rPr lang="en-US"/>
              <a:t>Aging, cont</a:t>
            </a:r>
            <a:r>
              <a:rPr lang="ja-JP" altLang="en-US">
                <a:latin typeface="Arial"/>
              </a:rPr>
              <a:t>’</a:t>
            </a:r>
            <a:r>
              <a:rPr lang="en-US"/>
              <a:t>d</a:t>
            </a:r>
          </a:p>
        </p:txBody>
      </p:sp>
      <p:sp>
        <p:nvSpPr>
          <p:cNvPr id="100355" name="Rectangle 3"/>
          <p:cNvSpPr>
            <a:spLocks noGrp="1" noChangeArrowheads="1"/>
          </p:cNvSpPr>
          <p:nvPr>
            <p:ph type="body" idx="1"/>
          </p:nvPr>
        </p:nvSpPr>
        <p:spPr>
          <a:xfrm>
            <a:off x="685800" y="1447800"/>
            <a:ext cx="8229600" cy="4525963"/>
          </a:xfrm>
        </p:spPr>
        <p:txBody>
          <a:bodyPr/>
          <a:lstStyle/>
          <a:p>
            <a:pPr>
              <a:lnSpc>
                <a:spcPct val="80000"/>
              </a:lnSpc>
            </a:pPr>
            <a:r>
              <a:rPr lang="en-US" sz="2400" b="1">
                <a:solidFill>
                  <a:schemeClr val="accent2"/>
                </a:solidFill>
                <a:effectLst>
                  <a:outerShdw blurRad="38100" dist="38100" dir="2700000" algn="tl">
                    <a:srgbClr val="DDDDDD"/>
                  </a:outerShdw>
                </a:effectLst>
              </a:rPr>
              <a:t>Oxidation</a:t>
            </a:r>
          </a:p>
          <a:p>
            <a:pPr lvl="1">
              <a:lnSpc>
                <a:spcPct val="80000"/>
              </a:lnSpc>
            </a:pPr>
            <a:r>
              <a:rPr lang="en-US" sz="2000"/>
              <a:t>Long-term </a:t>
            </a:r>
          </a:p>
          <a:p>
            <a:pPr lvl="1">
              <a:lnSpc>
                <a:spcPct val="80000"/>
              </a:lnSpc>
            </a:pPr>
            <a:r>
              <a:rPr lang="en-US" sz="2000"/>
              <a:t>Organic molecules react with oxygen</a:t>
            </a:r>
          </a:p>
          <a:p>
            <a:pPr lvl="1">
              <a:lnSpc>
                <a:spcPct val="80000"/>
              </a:lnSpc>
            </a:pPr>
            <a:r>
              <a:rPr lang="en-US" sz="2000"/>
              <a:t>Occurs faster in warmer climates</a:t>
            </a:r>
          </a:p>
          <a:p>
            <a:pPr lvl="1">
              <a:lnSpc>
                <a:spcPct val="80000"/>
              </a:lnSpc>
            </a:pPr>
            <a:r>
              <a:rPr lang="en-US" sz="2000"/>
              <a:t>Irreversible</a:t>
            </a:r>
          </a:p>
          <a:p>
            <a:pPr lvl="1">
              <a:lnSpc>
                <a:spcPct val="80000"/>
              </a:lnSpc>
              <a:buFont typeface="Wingdings" charset="0"/>
              <a:buNone/>
            </a:pPr>
            <a:endParaRPr lang="en-US" sz="2000"/>
          </a:p>
          <a:p>
            <a:pPr>
              <a:lnSpc>
                <a:spcPct val="80000"/>
              </a:lnSpc>
            </a:pPr>
            <a:r>
              <a:rPr lang="en-US" sz="2400" b="1">
                <a:solidFill>
                  <a:schemeClr val="accent2"/>
                </a:solidFill>
                <a:effectLst>
                  <a:outerShdw blurRad="38100" dist="38100" dir="2700000" algn="tl">
                    <a:srgbClr val="DDDDDD"/>
                  </a:outerShdw>
                </a:effectLst>
              </a:rPr>
              <a:t>Molecular Structuring</a:t>
            </a:r>
          </a:p>
          <a:p>
            <a:pPr lvl="1">
              <a:lnSpc>
                <a:spcPct val="80000"/>
              </a:lnSpc>
            </a:pPr>
            <a:r>
              <a:rPr lang="en-US" sz="2000" i="1" u="sng">
                <a:solidFill>
                  <a:srgbClr val="FF0000"/>
                </a:solidFill>
                <a:effectLst>
                  <a:outerShdw blurRad="38100" dist="38100" dir="2700000" algn="tl">
                    <a:srgbClr val="DDDDDD"/>
                  </a:outerShdw>
                </a:effectLst>
              </a:rPr>
              <a:t>Reversible </a:t>
            </a:r>
            <a:r>
              <a:rPr lang="en-US" sz="2000"/>
              <a:t>- overcome by heating</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Simulating Aging</a:t>
            </a:r>
          </a:p>
        </p:txBody>
      </p:sp>
      <p:sp>
        <p:nvSpPr>
          <p:cNvPr id="102403" name="Rectangle 3"/>
          <p:cNvSpPr>
            <a:spLocks noGrp="1" noChangeArrowheads="1"/>
          </p:cNvSpPr>
          <p:nvPr>
            <p:ph type="body" idx="1"/>
          </p:nvPr>
        </p:nvSpPr>
        <p:spPr>
          <a:xfrm>
            <a:off x="457200" y="1447800"/>
            <a:ext cx="8229600" cy="4525963"/>
          </a:xfrm>
        </p:spPr>
        <p:txBody>
          <a:bodyPr/>
          <a:lstStyle/>
          <a:p>
            <a:r>
              <a:rPr lang="en-US" sz="2400"/>
              <a:t>Thin-Film Oven Test </a:t>
            </a:r>
            <a:r>
              <a:rPr lang="en-US" sz="2400">
                <a:solidFill>
                  <a:srgbClr val="FF0000"/>
                </a:solidFill>
              </a:rPr>
              <a:t>(TFO)</a:t>
            </a:r>
          </a:p>
          <a:p>
            <a:pPr lvl="1"/>
            <a:r>
              <a:rPr lang="en-US" sz="2400"/>
              <a:t>5 hours, 163C</a:t>
            </a:r>
          </a:p>
          <a:p>
            <a:pPr lvl="1"/>
            <a:endParaRPr lang="en-US" sz="2400"/>
          </a:p>
          <a:p>
            <a:r>
              <a:rPr lang="en-US" sz="2400"/>
              <a:t>Rolling Thin-Film Oven Test </a:t>
            </a:r>
            <a:r>
              <a:rPr lang="en-US" sz="2400">
                <a:solidFill>
                  <a:srgbClr val="FF0000"/>
                </a:solidFill>
              </a:rPr>
              <a:t>(RTFO)</a:t>
            </a:r>
          </a:p>
          <a:p>
            <a:pPr lvl="1"/>
            <a:r>
              <a:rPr lang="en-US" sz="2400"/>
              <a:t>85 min, 163C  </a:t>
            </a:r>
          </a:p>
          <a:p>
            <a:pPr lvl="1"/>
            <a:r>
              <a:rPr lang="en-US" sz="2400"/>
              <a:t>Simulates short-term aging</a:t>
            </a:r>
          </a:p>
          <a:p>
            <a:pPr lvl="1"/>
            <a:endParaRPr lang="en-US" sz="2400"/>
          </a:p>
          <a:p>
            <a:r>
              <a:rPr lang="en-US" sz="2400"/>
              <a:t>Pressure Aging Vessel </a:t>
            </a:r>
            <a:r>
              <a:rPr lang="en-US" sz="2400">
                <a:solidFill>
                  <a:srgbClr val="FF0000"/>
                </a:solidFill>
              </a:rPr>
              <a:t>(PAV)</a:t>
            </a:r>
          </a:p>
          <a:p>
            <a:pPr lvl="1"/>
            <a:r>
              <a:rPr lang="en-US" sz="2400"/>
              <a:t>300psi, 90-110C, 20 hours </a:t>
            </a:r>
          </a:p>
          <a:p>
            <a:pPr lvl="1"/>
            <a:r>
              <a:rPr lang="en-US" sz="2400"/>
              <a:t>Simulates long-term aging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76200" y="914400"/>
            <a:ext cx="7772400" cy="5581650"/>
          </a:xfrm>
        </p:spPr>
        <p:txBody>
          <a:bodyPr/>
          <a:lstStyle/>
          <a:p>
            <a:pPr>
              <a:lnSpc>
                <a:spcPct val="80000"/>
              </a:lnSpc>
              <a:buClr>
                <a:schemeClr val="tx1"/>
              </a:buClr>
            </a:pPr>
            <a:r>
              <a:rPr lang="en-US" u="sng">
                <a:solidFill>
                  <a:schemeClr val="accent2"/>
                </a:solidFill>
              </a:rPr>
              <a:t>Purpose</a:t>
            </a:r>
          </a:p>
          <a:p>
            <a:pPr lvl="1"/>
            <a:r>
              <a:rPr lang="en-US" sz="2000"/>
              <a:t>To subject asphalt to hardening conditions approximating those that occur in normal HMA batch plant operations.</a:t>
            </a:r>
          </a:p>
          <a:p>
            <a:pPr>
              <a:lnSpc>
                <a:spcPct val="80000"/>
              </a:lnSpc>
              <a:buFontTx/>
              <a:buNone/>
            </a:pPr>
            <a:endParaRPr lang="en-US" sz="2000"/>
          </a:p>
          <a:p>
            <a:pPr>
              <a:lnSpc>
                <a:spcPct val="80000"/>
              </a:lnSpc>
            </a:pPr>
            <a:r>
              <a:rPr lang="en-US" u="sng">
                <a:solidFill>
                  <a:schemeClr val="accent2"/>
                </a:solidFill>
              </a:rPr>
              <a:t>Test (ASTM D1754)</a:t>
            </a:r>
          </a:p>
          <a:p>
            <a:pPr lvl="1"/>
            <a:r>
              <a:rPr lang="en-US" sz="1800"/>
              <a:t>Forced draft oven (325</a:t>
            </a:r>
            <a:r>
              <a:rPr lang="en-US" sz="2000"/>
              <a:t>°</a:t>
            </a:r>
            <a:r>
              <a:rPr lang="en-US" sz="1800"/>
              <a:t>F)</a:t>
            </a:r>
          </a:p>
          <a:p>
            <a:pPr lvl="1"/>
            <a:r>
              <a:rPr lang="en-US" sz="1800"/>
              <a:t>Rotating shelf (5-6 RPM)</a:t>
            </a:r>
          </a:p>
          <a:p>
            <a:pPr lvl="1"/>
            <a:r>
              <a:rPr lang="en-US" sz="1800"/>
              <a:t>1/8</a:t>
            </a:r>
            <a:r>
              <a:rPr lang="ja-JP" altLang="en-US" sz="1800">
                <a:latin typeface="Arial"/>
              </a:rPr>
              <a:t>”</a:t>
            </a:r>
            <a:r>
              <a:rPr lang="en-US" sz="1800"/>
              <a:t> film of Asphalt heated in pans</a:t>
            </a:r>
          </a:p>
          <a:p>
            <a:pPr lvl="1"/>
            <a:r>
              <a:rPr lang="en-US" sz="1800"/>
              <a:t>Time: 5 hours</a:t>
            </a:r>
          </a:p>
          <a:p>
            <a:pPr lvl="1"/>
            <a:r>
              <a:rPr lang="en-US" sz="1800"/>
              <a:t>Weight loss determined (%)</a:t>
            </a:r>
          </a:p>
          <a:p>
            <a:pPr lvl="1"/>
            <a:r>
              <a:rPr lang="en-US" sz="1800"/>
              <a:t>Viscosity or penetration of</a:t>
            </a:r>
          </a:p>
          <a:p>
            <a:pPr lvl="1">
              <a:buFont typeface="Wingdings" charset="0"/>
              <a:buNone/>
            </a:pPr>
            <a:r>
              <a:rPr lang="en-US" sz="1800"/>
              <a:t> TFOT residue measured</a:t>
            </a:r>
          </a:p>
        </p:txBody>
      </p:sp>
      <p:sp>
        <p:nvSpPr>
          <p:cNvPr id="104451" name="Rectangle 3"/>
          <p:cNvSpPr>
            <a:spLocks noGrp="1" noChangeArrowheads="1"/>
          </p:cNvSpPr>
          <p:nvPr>
            <p:ph type="title"/>
          </p:nvPr>
        </p:nvSpPr>
        <p:spPr>
          <a:xfrm>
            <a:off x="685800" y="152400"/>
            <a:ext cx="7772400" cy="838200"/>
          </a:xfrm>
        </p:spPr>
        <p:txBody>
          <a:bodyPr/>
          <a:lstStyle/>
          <a:p>
            <a:r>
              <a:rPr lang="en-US"/>
              <a:t>Thin Film Oven Test</a:t>
            </a:r>
          </a:p>
        </p:txBody>
      </p:sp>
      <p:pic>
        <p:nvPicPr>
          <p:cNvPr id="104452" name="Picture 4" descr="IMG00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667000"/>
            <a:ext cx="4572000" cy="320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0" y="1295400"/>
            <a:ext cx="7772400" cy="4953000"/>
          </a:xfrm>
        </p:spPr>
        <p:txBody>
          <a:bodyPr/>
          <a:lstStyle/>
          <a:p>
            <a:pPr>
              <a:lnSpc>
                <a:spcPct val="80000"/>
              </a:lnSpc>
              <a:buClr>
                <a:schemeClr val="tx1"/>
              </a:buClr>
            </a:pPr>
            <a:r>
              <a:rPr lang="en-US" sz="2400" u="sng">
                <a:solidFill>
                  <a:schemeClr val="accent2"/>
                </a:solidFill>
              </a:rPr>
              <a:t>Purpose</a:t>
            </a:r>
          </a:p>
          <a:p>
            <a:pPr lvl="1"/>
            <a:r>
              <a:rPr lang="en-US" sz="2000"/>
              <a:t>To subject asphalt to hardening conditions approximating those that occur in normal HMA batch plant operations.</a:t>
            </a:r>
          </a:p>
          <a:p>
            <a:pPr lvl="1">
              <a:lnSpc>
                <a:spcPct val="70000"/>
              </a:lnSpc>
            </a:pPr>
            <a:endParaRPr lang="en-US" sz="2000"/>
          </a:p>
          <a:p>
            <a:pPr lvl="1">
              <a:lnSpc>
                <a:spcPct val="70000"/>
              </a:lnSpc>
            </a:pPr>
            <a:endParaRPr lang="en-US" sz="2000"/>
          </a:p>
          <a:p>
            <a:pPr lvl="1">
              <a:lnSpc>
                <a:spcPct val="70000"/>
              </a:lnSpc>
            </a:pPr>
            <a:endParaRPr lang="en-US" sz="2000"/>
          </a:p>
          <a:p>
            <a:pPr>
              <a:lnSpc>
                <a:spcPct val="70000"/>
              </a:lnSpc>
            </a:pPr>
            <a:r>
              <a:rPr lang="en-US" sz="2400" u="sng">
                <a:solidFill>
                  <a:schemeClr val="accent2"/>
                </a:solidFill>
              </a:rPr>
              <a:t>Test (ASTM D2872)</a:t>
            </a:r>
          </a:p>
          <a:p>
            <a:pPr lvl="1">
              <a:lnSpc>
                <a:spcPct val="80000"/>
              </a:lnSpc>
            </a:pPr>
            <a:r>
              <a:rPr lang="en-US" sz="2000"/>
              <a:t>Forced draft oven (325</a:t>
            </a:r>
            <a:r>
              <a:rPr lang="en-US" sz="2400"/>
              <a:t>°</a:t>
            </a:r>
            <a:r>
              <a:rPr lang="en-US" sz="2000"/>
              <a:t>F)</a:t>
            </a:r>
          </a:p>
          <a:p>
            <a:pPr lvl="1">
              <a:lnSpc>
                <a:spcPct val="80000"/>
              </a:lnSpc>
            </a:pPr>
            <a:r>
              <a:rPr lang="en-US" sz="2000"/>
              <a:t>Moving thin film in glass bottle</a:t>
            </a:r>
          </a:p>
          <a:p>
            <a:pPr lvl="1">
              <a:lnSpc>
                <a:spcPct val="80000"/>
              </a:lnSpc>
            </a:pPr>
            <a:r>
              <a:rPr lang="en-US" sz="2000"/>
              <a:t>Rack rotates at a prescribed rate</a:t>
            </a:r>
          </a:p>
          <a:p>
            <a:pPr lvl="1">
              <a:lnSpc>
                <a:spcPct val="80000"/>
              </a:lnSpc>
            </a:pPr>
            <a:r>
              <a:rPr lang="en-US" sz="2000"/>
              <a:t>Air jet (air flow 4000 ml/min)</a:t>
            </a:r>
          </a:p>
          <a:p>
            <a:pPr lvl="1">
              <a:lnSpc>
                <a:spcPct val="80000"/>
              </a:lnSpc>
            </a:pPr>
            <a:r>
              <a:rPr lang="en-US" sz="2000"/>
              <a:t>Time: 75 minutes</a:t>
            </a:r>
          </a:p>
          <a:p>
            <a:pPr lvl="1">
              <a:lnSpc>
                <a:spcPct val="80000"/>
              </a:lnSpc>
            </a:pPr>
            <a:r>
              <a:rPr lang="en-US" sz="2000"/>
              <a:t>Weight loss measured</a:t>
            </a:r>
          </a:p>
          <a:p>
            <a:pPr lvl="1">
              <a:lnSpc>
                <a:spcPct val="80000"/>
              </a:lnSpc>
            </a:pPr>
            <a:r>
              <a:rPr lang="en-US" sz="2000"/>
              <a:t>Viscosity of RTFOT residue measured</a:t>
            </a:r>
          </a:p>
        </p:txBody>
      </p:sp>
      <p:sp>
        <p:nvSpPr>
          <p:cNvPr id="106499" name="Rectangle 3"/>
          <p:cNvSpPr>
            <a:spLocks noGrp="1" noChangeArrowheads="1"/>
          </p:cNvSpPr>
          <p:nvPr>
            <p:ph type="title"/>
          </p:nvPr>
        </p:nvSpPr>
        <p:spPr>
          <a:xfrm>
            <a:off x="685800" y="228600"/>
            <a:ext cx="7772400" cy="914400"/>
          </a:xfrm>
        </p:spPr>
        <p:txBody>
          <a:bodyPr/>
          <a:lstStyle/>
          <a:p>
            <a:r>
              <a:rPr lang="en-US" sz="3200"/>
              <a:t>Rolling Thin Film Oven Test (RTFOT)</a:t>
            </a:r>
            <a:endParaRPr lang="en-US"/>
          </a:p>
        </p:txBody>
      </p:sp>
      <p:pic>
        <p:nvPicPr>
          <p:cNvPr id="106500" name="Picture 4" descr="IMG0037"/>
          <p:cNvPicPr>
            <a:picLocks noChangeAspect="1" noChangeArrowheads="1"/>
          </p:cNvPicPr>
          <p:nvPr/>
        </p:nvPicPr>
        <p:blipFill>
          <a:blip r:embed="rId3">
            <a:extLst>
              <a:ext uri="{28A0092B-C50C-407E-A947-70E740481C1C}">
                <a14:useLocalDpi xmlns:a14="http://schemas.microsoft.com/office/drawing/2010/main" val="0"/>
              </a:ext>
            </a:extLst>
          </a:blip>
          <a:srcRect l="14285" t="11905" r="7936" b="7147"/>
          <a:stretch>
            <a:fillRect/>
          </a:stretch>
        </p:blipFill>
        <p:spPr bwMode="auto">
          <a:xfrm>
            <a:off x="4953000" y="2514600"/>
            <a:ext cx="3886200" cy="2697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IMG0038"/>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10577" r="6731"/>
          <a:stretch>
            <a:fillRect/>
          </a:stretch>
        </p:blipFill>
        <p:spPr bwMode="auto">
          <a:xfrm>
            <a:off x="1219200" y="1447800"/>
            <a:ext cx="6553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108547" name="Rectangle 3"/>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a:solidFill>
                  <a:schemeClr val="accent2"/>
                </a:solidFill>
                <a:effectLst>
                  <a:outerShdw blurRad="38100" dist="38100" dir="2700000" algn="tl">
                    <a:srgbClr val="DDDDDD"/>
                  </a:outerShdw>
                </a:effectLst>
              </a:rPr>
              <a:t>Rolling Thin Film Oven (RTFO)</a:t>
            </a:r>
            <a:endParaRPr lang="en-US" sz="3600" b="1">
              <a:solidFill>
                <a:schemeClr val="accent2"/>
              </a:solidFill>
              <a:effectLst>
                <a:outerShdw blurRad="38100" dist="38100" dir="2700000" algn="tl">
                  <a:srgbClr val="DDDDDD"/>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52400"/>
            <a:ext cx="7772400" cy="749300"/>
          </a:xfrm>
        </p:spPr>
        <p:txBody>
          <a:bodyPr/>
          <a:lstStyle/>
          <a:p>
            <a:r>
              <a:rPr lang="en-US"/>
              <a:t>Inside of RTFO</a:t>
            </a:r>
            <a:endParaRPr lang="en-US" sz="3200"/>
          </a:p>
        </p:txBody>
      </p:sp>
      <p:grpSp>
        <p:nvGrpSpPr>
          <p:cNvPr id="110595" name="Group 3"/>
          <p:cNvGrpSpPr>
            <a:grpSpLocks/>
          </p:cNvGrpSpPr>
          <p:nvPr/>
        </p:nvGrpSpPr>
        <p:grpSpPr bwMode="auto">
          <a:xfrm>
            <a:off x="4114800" y="2514600"/>
            <a:ext cx="4800600" cy="4130675"/>
            <a:chOff x="816" y="960"/>
            <a:chExt cx="4128" cy="3034"/>
          </a:xfrm>
        </p:grpSpPr>
        <p:pic>
          <p:nvPicPr>
            <p:cNvPr id="110596" name="Picture 4" descr="rtfo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8511"/>
            <a:stretch>
              <a:fillRect/>
            </a:stretch>
          </p:blipFill>
          <p:spPr bwMode="auto">
            <a:xfrm>
              <a:off x="816" y="960"/>
              <a:ext cx="4128" cy="3034"/>
            </a:xfrm>
            <a:prstGeom prst="rect">
              <a:avLst/>
            </a:prstGeom>
            <a:noFill/>
            <a:extLst>
              <a:ext uri="{909E8E84-426E-40dd-AFC4-6F175D3DCCD1}">
                <a14:hiddenFill xmlns:a14="http://schemas.microsoft.com/office/drawing/2010/main">
                  <a:solidFill>
                    <a:srgbClr val="FFFFFF"/>
                  </a:solidFill>
                </a14:hiddenFill>
              </a:ext>
            </a:extLst>
          </p:spPr>
        </p:pic>
        <p:sp>
          <p:nvSpPr>
            <p:cNvPr id="110597" name="Text Box 5"/>
            <p:cNvSpPr txBox="1">
              <a:spLocks noChangeArrowheads="1"/>
            </p:cNvSpPr>
            <p:nvPr/>
          </p:nvSpPr>
          <p:spPr bwMode="auto">
            <a:xfrm>
              <a:off x="4089" y="1312"/>
              <a:ext cx="523"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b="1">
                  <a:solidFill>
                    <a:schemeClr val="accent1"/>
                  </a:solidFill>
                  <a:latin typeface="Times New Roman" charset="0"/>
                </a:rPr>
                <a:t>Fan</a:t>
              </a:r>
            </a:p>
          </p:txBody>
        </p:sp>
        <p:sp>
          <p:nvSpPr>
            <p:cNvPr id="110598" name="Text Box 6"/>
            <p:cNvSpPr txBox="1">
              <a:spLocks noChangeArrowheads="1"/>
            </p:cNvSpPr>
            <p:nvPr/>
          </p:nvSpPr>
          <p:spPr bwMode="auto">
            <a:xfrm>
              <a:off x="1680" y="3300"/>
              <a:ext cx="953" cy="292"/>
            </a:xfrm>
            <a:prstGeom prst="rect">
              <a:avLst/>
            </a:prstGeom>
            <a:solidFill>
              <a:schemeClr val="bg1">
                <a:alpha val="50000"/>
              </a:schemeClr>
            </a:solidFill>
            <a:ln>
              <a:noFill/>
            </a:ln>
            <a:effectLst/>
            <a:extLs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b="1">
                  <a:solidFill>
                    <a:schemeClr val="tx2"/>
                  </a:solidFill>
                  <a:latin typeface="Times New Roman" charset="0"/>
                </a:rPr>
                <a:t>Air Line</a:t>
              </a:r>
            </a:p>
          </p:txBody>
        </p:sp>
        <p:sp>
          <p:nvSpPr>
            <p:cNvPr id="110599" name="Text Box 7"/>
            <p:cNvSpPr txBox="1">
              <a:spLocks noChangeArrowheads="1"/>
            </p:cNvSpPr>
            <p:nvPr/>
          </p:nvSpPr>
          <p:spPr bwMode="auto">
            <a:xfrm>
              <a:off x="3553" y="2102"/>
              <a:ext cx="1294" cy="739"/>
            </a:xfrm>
            <a:prstGeom prst="rect">
              <a:avLst/>
            </a:prstGeom>
            <a:solidFill>
              <a:schemeClr val="bg1">
                <a:alpha val="50000"/>
              </a:schemeClr>
            </a:solidFill>
            <a:ln>
              <a:noFill/>
            </a:ln>
            <a:effectLst/>
            <a:extLs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b="1">
                  <a:solidFill>
                    <a:schemeClr val="tx2"/>
                  </a:solidFill>
                  <a:latin typeface="Times New Roman" charset="0"/>
                </a:rPr>
                <a:t>Rotating Bottle Carriage</a:t>
              </a:r>
            </a:p>
          </p:txBody>
        </p:sp>
        <p:sp>
          <p:nvSpPr>
            <p:cNvPr id="110600" name="Line 8"/>
            <p:cNvSpPr>
              <a:spLocks noChangeShapeType="1"/>
            </p:cNvSpPr>
            <p:nvPr/>
          </p:nvSpPr>
          <p:spPr bwMode="auto">
            <a:xfrm flipH="1">
              <a:off x="3216" y="1458"/>
              <a:ext cx="932" cy="366"/>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601" name="Line 9"/>
            <p:cNvSpPr>
              <a:spLocks noChangeShapeType="1"/>
            </p:cNvSpPr>
            <p:nvPr/>
          </p:nvSpPr>
          <p:spPr bwMode="auto">
            <a:xfrm flipV="1">
              <a:off x="2496" y="3216"/>
              <a:ext cx="486" cy="124"/>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602" name="Line 10"/>
            <p:cNvSpPr>
              <a:spLocks noChangeShapeType="1"/>
            </p:cNvSpPr>
            <p:nvPr/>
          </p:nvSpPr>
          <p:spPr bwMode="auto">
            <a:xfrm flipH="1">
              <a:off x="3168" y="2352"/>
              <a:ext cx="628" cy="2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10603" name="Picture 11" descr="rtfobtl"/>
          <p:cNvPicPr>
            <a:picLocks noChangeAspect="1" noChangeArrowheads="1"/>
          </p:cNvPicPr>
          <p:nvPr/>
        </p:nvPicPr>
        <p:blipFill>
          <a:blip r:embed="rId4">
            <a:lum bright="-20000" contrast="46000"/>
            <a:extLst>
              <a:ext uri="{28A0092B-C50C-407E-A947-70E740481C1C}">
                <a14:useLocalDpi xmlns:a14="http://schemas.microsoft.com/office/drawing/2010/main" val="0"/>
              </a:ext>
            </a:extLst>
          </a:blip>
          <a:srcRect l="10184" r="11740"/>
          <a:stretch>
            <a:fillRect/>
          </a:stretch>
        </p:blipFill>
        <p:spPr bwMode="auto">
          <a:xfrm>
            <a:off x="609600" y="990600"/>
            <a:ext cx="3505200" cy="2546350"/>
          </a:xfrm>
          <a:prstGeom prst="rect">
            <a:avLst/>
          </a:prstGeom>
          <a:noFill/>
          <a:extLst>
            <a:ext uri="{909E8E84-426E-40dd-AFC4-6F175D3DCCD1}">
              <a14:hiddenFill xmlns:a14="http://schemas.microsoft.com/office/drawing/2010/main">
                <a:solidFill>
                  <a:srgbClr val="FFFFFF"/>
                </a:solidFill>
              </a14:hiddenFill>
            </a:ext>
          </a:extLst>
        </p:spPr>
      </p:pic>
      <p:sp>
        <p:nvSpPr>
          <p:cNvPr id="110604" name="Text Box 12"/>
          <p:cNvSpPr txBox="1">
            <a:spLocks noChangeArrowheads="1"/>
          </p:cNvSpPr>
          <p:nvPr/>
        </p:nvSpPr>
        <p:spPr bwMode="auto">
          <a:xfrm>
            <a:off x="4876800" y="1371600"/>
            <a:ext cx="29559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b="1">
                <a:solidFill>
                  <a:schemeClr val="accent2"/>
                </a:solidFill>
                <a:latin typeface="Times New Roman" charset="0"/>
              </a:rPr>
              <a:t>Opening in Bottle</a:t>
            </a:r>
          </a:p>
        </p:txBody>
      </p:sp>
      <p:sp>
        <p:nvSpPr>
          <p:cNvPr id="110605" name="Line 13"/>
          <p:cNvSpPr>
            <a:spLocks noChangeShapeType="1"/>
          </p:cNvSpPr>
          <p:nvPr/>
        </p:nvSpPr>
        <p:spPr bwMode="auto">
          <a:xfrm flipH="1" flipV="1">
            <a:off x="3048000" y="1295400"/>
            <a:ext cx="2057400" cy="2286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606" name="Text Box 14"/>
          <p:cNvSpPr txBox="1">
            <a:spLocks noChangeArrowheads="1"/>
          </p:cNvSpPr>
          <p:nvPr/>
        </p:nvSpPr>
        <p:spPr bwMode="auto">
          <a:xfrm>
            <a:off x="1698625" y="2971800"/>
            <a:ext cx="898525" cy="396875"/>
          </a:xfrm>
          <a:prstGeom prst="rect">
            <a:avLst/>
          </a:prstGeom>
          <a:solidFill>
            <a:schemeClr val="accent1"/>
          </a:solidFill>
          <a:ln>
            <a:noFill/>
          </a:ln>
          <a:effectLst/>
          <a:extLs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b="1">
                <a:solidFill>
                  <a:schemeClr val="accent2"/>
                </a:solidFill>
                <a:latin typeface="Times New Roman" charset="0"/>
              </a:rPr>
              <a:t>After</a:t>
            </a:r>
          </a:p>
        </p:txBody>
      </p:sp>
      <p:sp>
        <p:nvSpPr>
          <p:cNvPr id="110607" name="Text Box 15"/>
          <p:cNvSpPr txBox="1">
            <a:spLocks noChangeArrowheads="1"/>
          </p:cNvSpPr>
          <p:nvPr/>
        </p:nvSpPr>
        <p:spPr bwMode="auto">
          <a:xfrm>
            <a:off x="2895600" y="2819400"/>
            <a:ext cx="898525" cy="366713"/>
          </a:xfrm>
          <a:prstGeom prst="rect">
            <a:avLst/>
          </a:prstGeom>
          <a:solidFill>
            <a:schemeClr val="accent1"/>
          </a:solidFill>
          <a:ln>
            <a:noFill/>
          </a:ln>
          <a:effectLst/>
          <a:extLs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b="1">
                <a:solidFill>
                  <a:schemeClr val="accent2"/>
                </a:solidFill>
                <a:latin typeface="Times New Roman" charset="0"/>
              </a:rPr>
              <a:t>Before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a:solidFill>
                  <a:schemeClr val="accent2"/>
                </a:solidFill>
                <a:effectLst>
                  <a:outerShdw blurRad="38100" dist="38100" dir="2700000" algn="tl">
                    <a:srgbClr val="DDDDDD"/>
                  </a:outerShdw>
                </a:effectLst>
              </a:rPr>
              <a:t>Pressure Aging Vessel </a:t>
            </a:r>
            <a:r>
              <a:rPr lang="en-US" sz="3200" b="1">
                <a:solidFill>
                  <a:srgbClr val="FF0000"/>
                </a:solidFill>
                <a:effectLst>
                  <a:outerShdw blurRad="38100" dist="38100" dir="2700000" algn="tl">
                    <a:srgbClr val="DDDDDD"/>
                  </a:outerShdw>
                </a:effectLst>
              </a:rPr>
              <a:t>(PAV)</a:t>
            </a:r>
            <a:r>
              <a:rPr lang="en-US" sz="3200" b="1">
                <a:solidFill>
                  <a:schemeClr val="accent2"/>
                </a:solidFill>
                <a:effectLst>
                  <a:outerShdw blurRad="38100" dist="38100" dir="2700000" algn="tl">
                    <a:srgbClr val="DDDDDD"/>
                  </a:outerShdw>
                </a:effectLst>
              </a:rPr>
              <a:t/>
            </a:r>
            <a:br>
              <a:rPr lang="en-US" sz="3200" b="1">
                <a:solidFill>
                  <a:schemeClr val="accent2"/>
                </a:solidFill>
                <a:effectLst>
                  <a:outerShdw blurRad="38100" dist="38100" dir="2700000" algn="tl">
                    <a:srgbClr val="DDDDDD"/>
                  </a:outerShdw>
                </a:effectLst>
              </a:rPr>
            </a:br>
            <a:r>
              <a:rPr lang="en-US" sz="3200" b="1">
                <a:solidFill>
                  <a:schemeClr val="accent2"/>
                </a:solidFill>
                <a:effectLst>
                  <a:outerShdw blurRad="38100" dist="38100" dir="2700000" algn="tl">
                    <a:srgbClr val="DDDDDD"/>
                  </a:outerShdw>
                </a:effectLst>
              </a:rPr>
              <a:t>(Long Term Aging)</a:t>
            </a:r>
          </a:p>
        </p:txBody>
      </p:sp>
      <p:sp>
        <p:nvSpPr>
          <p:cNvPr id="112643" name="Rectangle 3"/>
          <p:cNvSpPr>
            <a:spLocks noChangeArrowheads="1"/>
          </p:cNvSpPr>
          <p:nvPr/>
        </p:nvSpPr>
        <p:spPr bwMode="auto">
          <a:xfrm>
            <a:off x="304800" y="1600200"/>
            <a:ext cx="67532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3399"/>
              </a:buClr>
              <a:buFontTx/>
              <a:buBlip>
                <a:blip r:embed="rId3"/>
              </a:buBlip>
            </a:pPr>
            <a:r>
              <a:rPr lang="en-US" sz="2000"/>
              <a:t>Simulates aging of an asphalt binder for 7 to 10 years</a:t>
            </a:r>
          </a:p>
          <a:p>
            <a:pPr marL="342900" indent="-342900">
              <a:spcBef>
                <a:spcPct val="20000"/>
              </a:spcBef>
              <a:buClr>
                <a:srgbClr val="003399"/>
              </a:buClr>
              <a:buFontTx/>
              <a:buBlip>
                <a:blip r:embed="rId3"/>
              </a:buBlip>
            </a:pPr>
            <a:r>
              <a:rPr lang="en-US" sz="2000"/>
              <a:t>50 gram sample is aged for 20 hours</a:t>
            </a:r>
          </a:p>
          <a:p>
            <a:pPr marL="342900" indent="-342900">
              <a:spcBef>
                <a:spcPct val="20000"/>
              </a:spcBef>
              <a:buClr>
                <a:srgbClr val="003399"/>
              </a:buClr>
              <a:buFontTx/>
              <a:buBlip>
                <a:blip r:embed="rId3"/>
              </a:buBlip>
            </a:pPr>
            <a:r>
              <a:rPr lang="en-US" sz="2000"/>
              <a:t>Pressure of 2,070 kPa (300 psi)</a:t>
            </a:r>
          </a:p>
          <a:p>
            <a:pPr marL="342900" indent="-342900">
              <a:spcBef>
                <a:spcPct val="20000"/>
              </a:spcBef>
              <a:buClr>
                <a:srgbClr val="003399"/>
              </a:buClr>
              <a:buFontTx/>
              <a:buBlip>
                <a:blip r:embed="rId3"/>
              </a:buBlip>
            </a:pPr>
            <a:r>
              <a:rPr lang="en-US" sz="2000"/>
              <a:t>At 90, 100 or 110 C</a:t>
            </a:r>
          </a:p>
        </p:txBody>
      </p:sp>
      <p:grpSp>
        <p:nvGrpSpPr>
          <p:cNvPr id="112644" name="Group 4"/>
          <p:cNvGrpSpPr>
            <a:grpSpLocks/>
          </p:cNvGrpSpPr>
          <p:nvPr/>
        </p:nvGrpSpPr>
        <p:grpSpPr bwMode="auto">
          <a:xfrm>
            <a:off x="4267200" y="2362200"/>
            <a:ext cx="4557713" cy="4495800"/>
            <a:chOff x="2688" y="1488"/>
            <a:chExt cx="2871" cy="2832"/>
          </a:xfrm>
        </p:grpSpPr>
        <p:pic>
          <p:nvPicPr>
            <p:cNvPr id="11264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 y="1794"/>
              <a:ext cx="2423" cy="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46" name="Text Box 6"/>
            <p:cNvSpPr txBox="1">
              <a:spLocks noChangeArrowheads="1"/>
            </p:cNvSpPr>
            <p:nvPr/>
          </p:nvSpPr>
          <p:spPr bwMode="auto">
            <a:xfrm>
              <a:off x="2688" y="1776"/>
              <a:ext cx="819" cy="460"/>
            </a:xfrm>
            <a:prstGeom prst="rect">
              <a:avLst/>
            </a:prstGeom>
            <a:noFill/>
            <a:ln>
              <a:noFill/>
            </a:ln>
            <a:effectLst/>
            <a:extLst>
              <a:ext uri="{909E8E84-426E-40dd-AFC4-6F175D3DCCD1}">
                <a14:hiddenFill xmlns:a14="http://schemas.microsoft.com/office/drawing/2010/main">
                  <a:solidFill>
                    <a:schemeClr val="accent1">
                      <a:alpha val="70000"/>
                    </a:schemeClr>
                  </a:solidFill>
                </a14:hiddenFill>
              </a:ex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400" b="1">
                  <a:solidFill>
                    <a:schemeClr val="accent2"/>
                  </a:solidFill>
                </a:rPr>
                <a:t>Bottom of pressure aging vessel</a:t>
              </a:r>
            </a:p>
          </p:txBody>
        </p:sp>
        <p:sp>
          <p:nvSpPr>
            <p:cNvPr id="112647" name="Text Box 7"/>
            <p:cNvSpPr txBox="1">
              <a:spLocks noChangeArrowheads="1"/>
            </p:cNvSpPr>
            <p:nvPr/>
          </p:nvSpPr>
          <p:spPr bwMode="auto">
            <a:xfrm>
              <a:off x="4224" y="1488"/>
              <a:ext cx="1335" cy="460"/>
            </a:xfrm>
            <a:prstGeom prst="rect">
              <a:avLst/>
            </a:prstGeom>
            <a:noFill/>
            <a:ln>
              <a:noFill/>
            </a:ln>
            <a:effectLst/>
            <a:extLst>
              <a:ext uri="{909E8E84-426E-40dd-AFC4-6F175D3DCCD1}">
                <a14:hiddenFill xmlns:a14="http://schemas.microsoft.com/office/drawing/2010/main">
                  <a:solidFill>
                    <a:schemeClr val="accent1">
                      <a:alpha val="70000"/>
                    </a:schemeClr>
                  </a:solidFill>
                </a14:hiddenFill>
              </a:ex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400" b="1">
                  <a:solidFill>
                    <a:schemeClr val="accent2"/>
                  </a:solidFill>
                </a:rPr>
                <a:t>Rack of individual pans</a:t>
              </a:r>
            </a:p>
            <a:p>
              <a:pPr algn="ctr" eaLnBrk="0" hangingPunct="0"/>
              <a:r>
                <a:rPr lang="en-US" sz="1400" b="1">
                  <a:solidFill>
                    <a:schemeClr val="accent2"/>
                  </a:solidFill>
                </a:rPr>
                <a:t>(50g of asphalt / pan)</a:t>
              </a:r>
            </a:p>
          </p:txBody>
        </p:sp>
        <p:sp>
          <p:nvSpPr>
            <p:cNvPr id="112648" name="Line 8"/>
            <p:cNvSpPr>
              <a:spLocks noChangeShapeType="1"/>
            </p:cNvSpPr>
            <p:nvPr/>
          </p:nvSpPr>
          <p:spPr bwMode="auto">
            <a:xfrm flipH="1">
              <a:off x="4953" y="1968"/>
              <a:ext cx="39" cy="583"/>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49" name="Text Box 9"/>
            <p:cNvSpPr txBox="1">
              <a:spLocks noChangeArrowheads="1"/>
            </p:cNvSpPr>
            <p:nvPr/>
          </p:nvSpPr>
          <p:spPr bwMode="auto">
            <a:xfrm>
              <a:off x="3369" y="3954"/>
              <a:ext cx="1104" cy="366"/>
            </a:xfrm>
            <a:prstGeom prst="rect">
              <a:avLst/>
            </a:prstGeom>
            <a:noFill/>
            <a:ln>
              <a:noFill/>
            </a:ln>
            <a:effectLst/>
            <a:extLst>
              <a:ext uri="{909E8E84-426E-40dd-AFC4-6F175D3DCCD1}">
                <a14:hiddenFill xmlns:a14="http://schemas.microsoft.com/office/drawing/2010/main">
                  <a:solidFill>
                    <a:schemeClr val="accent1">
                      <a:alpha val="70000"/>
                    </a:schemeClr>
                  </a:solidFill>
                </a14:hiddenFill>
              </a:ex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600" b="1">
                  <a:solidFill>
                    <a:schemeClr val="accent2"/>
                  </a:solidFill>
                </a:rPr>
                <a:t>Vessel Lid Components</a:t>
              </a:r>
            </a:p>
          </p:txBody>
        </p:sp>
        <p:sp>
          <p:nvSpPr>
            <p:cNvPr id="112650" name="Line 10"/>
            <p:cNvSpPr>
              <a:spLocks noChangeShapeType="1"/>
            </p:cNvSpPr>
            <p:nvPr/>
          </p:nvSpPr>
          <p:spPr bwMode="auto">
            <a:xfrm flipH="1" flipV="1">
              <a:off x="2889" y="3570"/>
              <a:ext cx="576" cy="576"/>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51" name="Line 11"/>
            <p:cNvSpPr>
              <a:spLocks noChangeShapeType="1"/>
            </p:cNvSpPr>
            <p:nvPr/>
          </p:nvSpPr>
          <p:spPr bwMode="auto">
            <a:xfrm flipV="1">
              <a:off x="4377" y="3954"/>
              <a:ext cx="288" cy="18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52" name="Line 12"/>
            <p:cNvSpPr>
              <a:spLocks noChangeShapeType="1"/>
            </p:cNvSpPr>
            <p:nvPr/>
          </p:nvSpPr>
          <p:spPr bwMode="auto">
            <a:xfrm flipH="1" flipV="1">
              <a:off x="3614" y="3714"/>
              <a:ext cx="43" cy="24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53" name="Line 13"/>
            <p:cNvSpPr>
              <a:spLocks noChangeShapeType="1"/>
            </p:cNvSpPr>
            <p:nvPr/>
          </p:nvSpPr>
          <p:spPr bwMode="auto">
            <a:xfrm>
              <a:off x="3321" y="2274"/>
              <a:ext cx="461" cy="339"/>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2654" name="Group 14"/>
          <p:cNvGrpSpPr>
            <a:grpSpLocks/>
          </p:cNvGrpSpPr>
          <p:nvPr/>
        </p:nvGrpSpPr>
        <p:grpSpPr bwMode="auto">
          <a:xfrm>
            <a:off x="228600" y="3276600"/>
            <a:ext cx="3943350" cy="3384550"/>
            <a:chOff x="144" y="2064"/>
            <a:chExt cx="2484" cy="2132"/>
          </a:xfrm>
        </p:grpSpPr>
        <p:pic>
          <p:nvPicPr>
            <p:cNvPr id="112655"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064"/>
              <a:ext cx="2484" cy="19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56" name="Text Box 16"/>
            <p:cNvSpPr txBox="1">
              <a:spLocks noChangeArrowheads="1"/>
            </p:cNvSpPr>
            <p:nvPr/>
          </p:nvSpPr>
          <p:spPr bwMode="auto">
            <a:xfrm>
              <a:off x="768" y="3984"/>
              <a:ext cx="1104" cy="212"/>
            </a:xfrm>
            <a:prstGeom prst="rect">
              <a:avLst/>
            </a:prstGeom>
            <a:noFill/>
            <a:ln>
              <a:noFill/>
            </a:ln>
            <a:effectLst/>
            <a:extLst>
              <a:ext uri="{909E8E84-426E-40dd-AFC4-6F175D3DCCD1}">
                <a14:hiddenFill xmlns:a14="http://schemas.microsoft.com/office/drawing/2010/main">
                  <a:solidFill>
                    <a:schemeClr val="accent1">
                      <a:alpha val="70000"/>
                    </a:schemeClr>
                  </a:solidFill>
                </a14:hiddenFill>
              </a:ext>
              <a:ext uri="{91240B29-F687-4f45-9708-019B960494DF}">
                <a14:hiddenLine xmlns:a14="http://schemas.microsoft.com/office/drawing/2010/main" w="50800">
                  <a:solidFill>
                    <a:srgbClr val="FF000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600" b="1">
                  <a:solidFill>
                    <a:schemeClr val="accent2"/>
                  </a:solidFill>
                </a:rPr>
                <a:t>Oven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838200"/>
          </a:xfrm>
        </p:spPr>
        <p:txBody>
          <a:bodyPr/>
          <a:lstStyle/>
          <a:p>
            <a:r>
              <a:rPr lang="en-US"/>
              <a:t>Petroleum-Based Asphalts</a:t>
            </a:r>
          </a:p>
        </p:txBody>
      </p:sp>
      <p:sp>
        <p:nvSpPr>
          <p:cNvPr id="88067" name="Rectangle 3"/>
          <p:cNvSpPr>
            <a:spLocks noGrp="1" noChangeArrowheads="1"/>
          </p:cNvSpPr>
          <p:nvPr>
            <p:ph type="body" idx="1"/>
          </p:nvPr>
        </p:nvSpPr>
        <p:spPr>
          <a:xfrm>
            <a:off x="457200" y="1600200"/>
            <a:ext cx="7467600" cy="2667000"/>
          </a:xfrm>
        </p:spPr>
        <p:txBody>
          <a:bodyPr/>
          <a:lstStyle/>
          <a:p>
            <a:r>
              <a:rPr lang="en-US"/>
              <a:t>Asphalt is waste product from refinery processing of crude oil:</a:t>
            </a:r>
          </a:p>
          <a:p>
            <a:pPr lvl="1"/>
            <a:r>
              <a:rPr lang="en-US"/>
              <a:t>Sometimes called the </a:t>
            </a:r>
            <a:r>
              <a:rPr lang="ja-JP" altLang="en-US" b="1" i="1">
                <a:solidFill>
                  <a:srgbClr val="FF0000"/>
                </a:solidFill>
                <a:effectLst>
                  <a:outerShdw blurRad="38100" dist="38100" dir="2700000" algn="tl">
                    <a:srgbClr val="DDDDDD"/>
                  </a:outerShdw>
                </a:effectLst>
                <a:latin typeface="Arial"/>
              </a:rPr>
              <a:t>“</a:t>
            </a:r>
            <a:r>
              <a:rPr lang="en-US" b="1" i="1">
                <a:solidFill>
                  <a:srgbClr val="FF0000"/>
                </a:solidFill>
                <a:effectLst>
                  <a:outerShdw blurRad="38100" dist="38100" dir="2700000" algn="tl">
                    <a:srgbClr val="DDDDDD"/>
                  </a:outerShdw>
                </a:effectLst>
              </a:rPr>
              <a:t>bottom of the barrel</a:t>
            </a:r>
            <a:r>
              <a:rPr lang="ja-JP" altLang="en-US" b="1" i="1">
                <a:solidFill>
                  <a:srgbClr val="FF0000"/>
                </a:solidFill>
                <a:effectLst>
                  <a:outerShdw blurRad="38100" dist="38100" dir="2700000" algn="tl">
                    <a:srgbClr val="DDDDDD"/>
                  </a:outerShdw>
                </a:effectLst>
                <a:latin typeface="Arial"/>
              </a:rPr>
              <a:t>”</a:t>
            </a:r>
            <a:endParaRPr lang="en-US" b="1" i="1">
              <a:solidFill>
                <a:srgbClr val="FF0000"/>
              </a:solidFill>
              <a:effectLst>
                <a:outerShdw blurRad="38100" dist="38100" dir="2700000" algn="tl">
                  <a:srgbClr val="DDDDDD"/>
                </a:outerShdw>
              </a:effectLst>
            </a:endParaRPr>
          </a:p>
          <a:p>
            <a:pPr lvl="1"/>
            <a:r>
              <a:rPr lang="en-US"/>
              <a:t>0.05$/Gal</a:t>
            </a:r>
          </a:p>
          <a:p>
            <a:pPr lvl="1">
              <a:buFont typeface="Wingdings" charset="0"/>
              <a:buNone/>
            </a:pPr>
            <a:endParaRPr lang="en-US"/>
          </a:p>
          <a:p>
            <a:r>
              <a:rPr lang="en-US"/>
              <a:t>Properties depend on:</a:t>
            </a:r>
          </a:p>
          <a:p>
            <a:pPr lvl="1"/>
            <a:r>
              <a:rPr lang="en-US"/>
              <a:t>Refinery operations</a:t>
            </a:r>
          </a:p>
          <a:p>
            <a:pPr lvl="1"/>
            <a:r>
              <a:rPr lang="en-US"/>
              <a:t>Crude source</a:t>
            </a:r>
          </a:p>
        </p:txBody>
      </p:sp>
      <p:grpSp>
        <p:nvGrpSpPr>
          <p:cNvPr id="88068" name="Group 4"/>
          <p:cNvGrpSpPr>
            <a:grpSpLocks/>
          </p:cNvGrpSpPr>
          <p:nvPr/>
        </p:nvGrpSpPr>
        <p:grpSpPr bwMode="auto">
          <a:xfrm>
            <a:off x="6172200" y="3886200"/>
            <a:ext cx="2057400" cy="2743200"/>
            <a:chOff x="1703" y="2447"/>
            <a:chExt cx="1296" cy="1728"/>
          </a:xfrm>
        </p:grpSpPr>
        <p:sp>
          <p:nvSpPr>
            <p:cNvPr id="88069" name="Rectangle 5"/>
            <p:cNvSpPr>
              <a:spLocks noChangeArrowheads="1"/>
            </p:cNvSpPr>
            <p:nvPr/>
          </p:nvSpPr>
          <p:spPr bwMode="auto">
            <a:xfrm>
              <a:off x="1703" y="2447"/>
              <a:ext cx="1296" cy="1728"/>
            </a:xfrm>
            <a:prstGeom prst="rect">
              <a:avLst/>
            </a:prstGeom>
            <a:gradFill rotWithShape="0">
              <a:gsLst>
                <a:gs pos="0">
                  <a:srgbClr val="DDDDDD"/>
                </a:gs>
                <a:gs pos="100000">
                  <a:schemeClr val="bg2"/>
                </a:gs>
              </a:gsLst>
              <a:lin ang="5400000" scaled="1"/>
            </a:gradFill>
            <a:ln w="38100">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070" name="Text Box 6"/>
            <p:cNvSpPr txBox="1">
              <a:spLocks noChangeArrowheads="1"/>
            </p:cNvSpPr>
            <p:nvPr/>
          </p:nvSpPr>
          <p:spPr bwMode="auto">
            <a:xfrm>
              <a:off x="1862" y="2579"/>
              <a:ext cx="991" cy="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b="1">
                  <a:solidFill>
                    <a:srgbClr val="FF3300"/>
                  </a:solidFill>
                </a:rPr>
                <a:t>Gasoline</a:t>
              </a:r>
            </a:p>
            <a:p>
              <a:pPr algn="ctr" eaLnBrk="0" hangingPunct="0"/>
              <a:r>
                <a:rPr lang="en-US" b="1">
                  <a:solidFill>
                    <a:srgbClr val="FF3300"/>
                  </a:solidFill>
                </a:rPr>
                <a:t>Kerosene</a:t>
              </a:r>
            </a:p>
            <a:p>
              <a:pPr algn="ctr" eaLnBrk="0" hangingPunct="0"/>
              <a:endParaRPr lang="en-US" b="1">
                <a:solidFill>
                  <a:srgbClr val="FF3300"/>
                </a:solidFill>
              </a:endParaRPr>
            </a:p>
            <a:p>
              <a:pPr algn="ctr" eaLnBrk="0" hangingPunct="0"/>
              <a:r>
                <a:rPr lang="en-US" b="1">
                  <a:solidFill>
                    <a:srgbClr val="FF3300"/>
                  </a:solidFill>
                </a:rPr>
                <a:t>Lt. Gas Oil</a:t>
              </a:r>
            </a:p>
            <a:p>
              <a:pPr algn="ctr" eaLnBrk="0" hangingPunct="0"/>
              <a:r>
                <a:rPr lang="en-US" b="1">
                  <a:solidFill>
                    <a:srgbClr val="FF3300"/>
                  </a:solidFill>
                </a:rPr>
                <a:t>Diesel</a:t>
              </a:r>
            </a:p>
            <a:p>
              <a:pPr algn="ctr" eaLnBrk="0" hangingPunct="0"/>
              <a:r>
                <a:rPr lang="en-US" b="1">
                  <a:solidFill>
                    <a:srgbClr val="FF3300"/>
                  </a:solidFill>
                </a:rPr>
                <a:t>Motor Oils</a:t>
              </a:r>
            </a:p>
            <a:p>
              <a:pPr algn="ctr" eaLnBrk="0" hangingPunct="0"/>
              <a:endParaRPr lang="en-US" b="1">
                <a:solidFill>
                  <a:srgbClr val="FF3300"/>
                </a:solidFill>
              </a:endParaRPr>
            </a:p>
            <a:p>
              <a:pPr algn="ctr" eaLnBrk="0" hangingPunct="0"/>
              <a:r>
                <a:rPr lang="en-US" b="1">
                  <a:solidFill>
                    <a:srgbClr val="FF3300"/>
                  </a:solidFill>
                </a:rPr>
                <a:t>Asphalt</a:t>
              </a:r>
            </a:p>
          </p:txBody>
        </p:sp>
      </p:grpSp>
      <p:sp>
        <p:nvSpPr>
          <p:cNvPr id="88071" name="Text Box 7"/>
          <p:cNvSpPr txBox="1">
            <a:spLocks noChangeArrowheads="1"/>
          </p:cNvSpPr>
          <p:nvPr/>
        </p:nvSpPr>
        <p:spPr bwMode="auto">
          <a:xfrm>
            <a:off x="5638800" y="3429000"/>
            <a:ext cx="3178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b="1">
                <a:solidFill>
                  <a:schemeClr val="accent2"/>
                </a:solidFill>
                <a:effectLst>
                  <a:outerShdw blurRad="38100" dist="38100" dir="2700000" algn="tl">
                    <a:srgbClr val="DDDDDD"/>
                  </a:outerShdw>
                </a:effectLst>
              </a:rPr>
              <a:t>Barrel of Crude Oil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28600"/>
            <a:ext cx="7772400" cy="762000"/>
          </a:xfrm>
        </p:spPr>
        <p:txBody>
          <a:bodyPr/>
          <a:lstStyle/>
          <a:p>
            <a:r>
              <a:rPr lang="en-US"/>
              <a:t>Refinery Operation</a:t>
            </a:r>
          </a:p>
        </p:txBody>
      </p:sp>
      <p:grpSp>
        <p:nvGrpSpPr>
          <p:cNvPr id="90115" name="Group 3"/>
          <p:cNvGrpSpPr>
            <a:grpSpLocks/>
          </p:cNvGrpSpPr>
          <p:nvPr/>
        </p:nvGrpSpPr>
        <p:grpSpPr bwMode="auto">
          <a:xfrm>
            <a:off x="304800" y="1066800"/>
            <a:ext cx="8528050" cy="5562600"/>
            <a:chOff x="192" y="672"/>
            <a:chExt cx="5372" cy="3504"/>
          </a:xfrm>
        </p:grpSpPr>
        <p:sp>
          <p:nvSpPr>
            <p:cNvPr id="90116" name="Rectangle 4"/>
            <p:cNvSpPr>
              <a:spLocks noChangeArrowheads="1"/>
            </p:cNvSpPr>
            <p:nvPr/>
          </p:nvSpPr>
          <p:spPr bwMode="auto">
            <a:xfrm>
              <a:off x="192" y="672"/>
              <a:ext cx="5372" cy="3504"/>
            </a:xfrm>
            <a:prstGeom prst="rect">
              <a:avLst/>
            </a:prstGeom>
            <a:noFill/>
            <a:ln w="38100">
              <a:solidFill>
                <a:srgbClr val="000000"/>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7" name="Rectangle 5"/>
            <p:cNvSpPr>
              <a:spLocks noChangeArrowheads="1"/>
            </p:cNvSpPr>
            <p:nvPr/>
          </p:nvSpPr>
          <p:spPr bwMode="auto">
            <a:xfrm>
              <a:off x="402" y="1456"/>
              <a:ext cx="91" cy="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8" name="Rectangle 6"/>
            <p:cNvSpPr>
              <a:spLocks noChangeArrowheads="1"/>
            </p:cNvSpPr>
            <p:nvPr/>
          </p:nvSpPr>
          <p:spPr bwMode="auto">
            <a:xfrm>
              <a:off x="302" y="3272"/>
              <a:ext cx="299" cy="323"/>
            </a:xfrm>
            <a:prstGeom prst="rect">
              <a:avLst/>
            </a:prstGeom>
            <a:solidFill>
              <a:srgbClr val="000000"/>
            </a:solidFill>
            <a:ln w="9525">
              <a:solidFill>
                <a:srgbClr val="FFFF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9" name="Rectangle 7"/>
            <p:cNvSpPr>
              <a:spLocks noChangeArrowheads="1"/>
            </p:cNvSpPr>
            <p:nvPr/>
          </p:nvSpPr>
          <p:spPr bwMode="auto">
            <a:xfrm>
              <a:off x="302" y="3013"/>
              <a:ext cx="100" cy="259"/>
            </a:xfrm>
            <a:prstGeom prst="rect">
              <a:avLst/>
            </a:prstGeom>
            <a:solidFill>
              <a:schemeClr val="accent1"/>
            </a:solidFill>
            <a:ln w="9525">
              <a:solidFill>
                <a:srgbClr val="FFFF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20" name="Rectangle 8"/>
            <p:cNvSpPr>
              <a:spLocks noChangeArrowheads="1"/>
            </p:cNvSpPr>
            <p:nvPr/>
          </p:nvSpPr>
          <p:spPr bwMode="auto">
            <a:xfrm>
              <a:off x="493" y="3013"/>
              <a:ext cx="108" cy="259"/>
            </a:xfrm>
            <a:prstGeom prst="rect">
              <a:avLst/>
            </a:prstGeom>
            <a:solidFill>
              <a:schemeClr val="accent1"/>
            </a:solidFill>
            <a:ln w="9525">
              <a:solidFill>
                <a:srgbClr val="FFFF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21" name="Rectangle 9"/>
            <p:cNvSpPr>
              <a:spLocks noChangeArrowheads="1"/>
            </p:cNvSpPr>
            <p:nvPr/>
          </p:nvSpPr>
          <p:spPr bwMode="auto">
            <a:xfrm>
              <a:off x="302" y="1456"/>
              <a:ext cx="100" cy="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22" name="Rectangle 10"/>
            <p:cNvSpPr>
              <a:spLocks noChangeArrowheads="1"/>
            </p:cNvSpPr>
            <p:nvPr/>
          </p:nvSpPr>
          <p:spPr bwMode="auto">
            <a:xfrm>
              <a:off x="493" y="1456"/>
              <a:ext cx="108" cy="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23" name="Rectangle 11" descr="Cork"/>
            <p:cNvSpPr>
              <a:spLocks noChangeArrowheads="1"/>
            </p:cNvSpPr>
            <p:nvPr/>
          </p:nvSpPr>
          <p:spPr bwMode="auto">
            <a:xfrm>
              <a:off x="302" y="3552"/>
              <a:ext cx="299" cy="324"/>
            </a:xfrm>
            <a:prstGeom prst="rect">
              <a:avLst/>
            </a:prstGeom>
            <a:blipFill dpi="0" rotWithShape="0">
              <a:blip r:embed="rId3"/>
              <a:srcRect/>
              <a:tile tx="0" ty="0" sx="100000" sy="100000" flip="none" algn="tl"/>
            </a:blipFill>
            <a:ln w="9525">
              <a:solidFill>
                <a:srgbClr val="FFFF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0124" name="Group 12"/>
            <p:cNvGrpSpPr>
              <a:grpSpLocks/>
            </p:cNvGrpSpPr>
            <p:nvPr/>
          </p:nvGrpSpPr>
          <p:grpSpPr bwMode="auto">
            <a:xfrm>
              <a:off x="302" y="1863"/>
              <a:ext cx="299" cy="1164"/>
              <a:chOff x="787" y="1265"/>
              <a:chExt cx="299" cy="1773"/>
            </a:xfrm>
          </p:grpSpPr>
          <p:sp>
            <p:nvSpPr>
              <p:cNvPr id="90125" name="Rectangle 13"/>
              <p:cNvSpPr>
                <a:spLocks noChangeArrowheads="1"/>
              </p:cNvSpPr>
              <p:nvPr/>
            </p:nvSpPr>
            <p:spPr bwMode="auto">
              <a:xfrm>
                <a:off x="787" y="1265"/>
                <a:ext cx="100" cy="1773"/>
              </a:xfrm>
              <a:prstGeom prst="rect">
                <a:avLst/>
              </a:prstGeom>
              <a:solidFill>
                <a:srgbClr val="FFCC00"/>
              </a:solidFill>
              <a:ln w="9525">
                <a:solidFill>
                  <a:srgbClr val="FFFF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26" name="Rectangle 14"/>
              <p:cNvSpPr>
                <a:spLocks noChangeArrowheads="1"/>
              </p:cNvSpPr>
              <p:nvPr/>
            </p:nvSpPr>
            <p:spPr bwMode="auto">
              <a:xfrm>
                <a:off x="978" y="1265"/>
                <a:ext cx="108" cy="1773"/>
              </a:xfrm>
              <a:prstGeom prst="rect">
                <a:avLst/>
              </a:prstGeom>
              <a:solidFill>
                <a:srgbClr val="FFCC00"/>
              </a:solidFill>
              <a:ln w="9525">
                <a:solidFill>
                  <a:srgbClr val="FFFF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0127" name="Line 15"/>
            <p:cNvSpPr>
              <a:spLocks noChangeShapeType="1"/>
            </p:cNvSpPr>
            <p:nvPr/>
          </p:nvSpPr>
          <p:spPr bwMode="auto">
            <a:xfrm>
              <a:off x="555" y="1160"/>
              <a:ext cx="474" cy="5"/>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28" name="Line 16"/>
            <p:cNvSpPr>
              <a:spLocks noChangeShapeType="1"/>
            </p:cNvSpPr>
            <p:nvPr/>
          </p:nvSpPr>
          <p:spPr bwMode="auto">
            <a:xfrm>
              <a:off x="556" y="1274"/>
              <a:ext cx="465" cy="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29" name="AutoShape 17"/>
            <p:cNvSpPr>
              <a:spLocks noChangeArrowheads="1"/>
            </p:cNvSpPr>
            <p:nvPr/>
          </p:nvSpPr>
          <p:spPr bwMode="auto">
            <a:xfrm rot="-10800000">
              <a:off x="290" y="990"/>
              <a:ext cx="320" cy="8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30" name="Line 18"/>
            <p:cNvSpPr>
              <a:spLocks noChangeShapeType="1"/>
            </p:cNvSpPr>
            <p:nvPr/>
          </p:nvSpPr>
          <p:spPr bwMode="auto">
            <a:xfrm flipH="1">
              <a:off x="601" y="1420"/>
              <a:ext cx="2088" cy="0"/>
            </a:xfrm>
            <a:prstGeom prst="line">
              <a:avLst/>
            </a:prstGeom>
            <a:noFill/>
            <a:ln w="952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0131" name="Group 19"/>
            <p:cNvGrpSpPr>
              <a:grpSpLocks/>
            </p:cNvGrpSpPr>
            <p:nvPr/>
          </p:nvGrpSpPr>
          <p:grpSpPr bwMode="auto">
            <a:xfrm>
              <a:off x="1017" y="843"/>
              <a:ext cx="1895" cy="449"/>
              <a:chOff x="1650" y="816"/>
              <a:chExt cx="2538" cy="444"/>
            </a:xfrm>
          </p:grpSpPr>
          <p:sp>
            <p:nvSpPr>
              <p:cNvPr id="90132" name="Rectangle 20"/>
              <p:cNvSpPr>
                <a:spLocks noChangeArrowheads="1"/>
              </p:cNvSpPr>
              <p:nvPr/>
            </p:nvSpPr>
            <p:spPr bwMode="auto">
              <a:xfrm>
                <a:off x="1656" y="968"/>
                <a:ext cx="656" cy="288"/>
              </a:xfrm>
              <a:prstGeom prst="rect">
                <a:avLst/>
              </a:prstGeom>
              <a:solidFill>
                <a:schemeClr val="accent1"/>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33" name="Rectangle 21"/>
              <p:cNvSpPr>
                <a:spLocks noChangeArrowheads="1"/>
              </p:cNvSpPr>
              <p:nvPr/>
            </p:nvSpPr>
            <p:spPr bwMode="auto">
              <a:xfrm>
                <a:off x="2504" y="968"/>
                <a:ext cx="656" cy="288"/>
              </a:xfrm>
              <a:prstGeom prst="rect">
                <a:avLst/>
              </a:prstGeom>
              <a:solidFill>
                <a:schemeClr val="accent1"/>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34" name="Rectangle 22"/>
              <p:cNvSpPr>
                <a:spLocks noChangeArrowheads="1"/>
              </p:cNvSpPr>
              <p:nvPr/>
            </p:nvSpPr>
            <p:spPr bwMode="auto">
              <a:xfrm>
                <a:off x="2314" y="1009"/>
                <a:ext cx="192" cy="109"/>
              </a:xfrm>
              <a:prstGeom prst="rect">
                <a:avLst/>
              </a:prstGeom>
              <a:solidFill>
                <a:schemeClr val="accent1"/>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35" name="AutoShape 23"/>
              <p:cNvSpPr>
                <a:spLocks noChangeArrowheads="1"/>
              </p:cNvSpPr>
              <p:nvPr/>
            </p:nvSpPr>
            <p:spPr bwMode="auto">
              <a:xfrm>
                <a:off x="1650" y="825"/>
                <a:ext cx="666" cy="144"/>
              </a:xfrm>
              <a:prstGeom prst="triangle">
                <a:avLst>
                  <a:gd name="adj" fmla="val 50000"/>
                </a:avLst>
              </a:prstGeom>
              <a:solidFill>
                <a:schemeClr val="accent1"/>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36" name="AutoShape 24"/>
              <p:cNvSpPr>
                <a:spLocks noChangeArrowheads="1"/>
              </p:cNvSpPr>
              <p:nvPr/>
            </p:nvSpPr>
            <p:spPr bwMode="auto">
              <a:xfrm>
                <a:off x="2496" y="825"/>
                <a:ext cx="666" cy="144"/>
              </a:xfrm>
              <a:prstGeom prst="triangle">
                <a:avLst>
                  <a:gd name="adj" fmla="val 50000"/>
                </a:avLst>
              </a:prstGeom>
              <a:solidFill>
                <a:schemeClr val="accent1"/>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37" name="Rectangle 25"/>
              <p:cNvSpPr>
                <a:spLocks noChangeArrowheads="1"/>
              </p:cNvSpPr>
              <p:nvPr/>
            </p:nvSpPr>
            <p:spPr bwMode="auto">
              <a:xfrm>
                <a:off x="3264" y="948"/>
                <a:ext cx="324" cy="312"/>
              </a:xfrm>
              <a:prstGeom prst="rect">
                <a:avLst/>
              </a:prstGeom>
              <a:solidFill>
                <a:schemeClr val="accent1"/>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38" name="Rectangle 26"/>
              <p:cNvSpPr>
                <a:spLocks noChangeArrowheads="1"/>
              </p:cNvSpPr>
              <p:nvPr/>
            </p:nvSpPr>
            <p:spPr bwMode="auto">
              <a:xfrm>
                <a:off x="3588" y="816"/>
                <a:ext cx="600" cy="444"/>
              </a:xfrm>
              <a:prstGeom prst="rect">
                <a:avLst/>
              </a:prstGeom>
              <a:solidFill>
                <a:schemeClr val="accent1"/>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39" name="Rectangle 27"/>
              <p:cNvSpPr>
                <a:spLocks noChangeArrowheads="1"/>
              </p:cNvSpPr>
              <p:nvPr/>
            </p:nvSpPr>
            <p:spPr bwMode="auto">
              <a:xfrm>
                <a:off x="3160" y="1004"/>
                <a:ext cx="104" cy="112"/>
              </a:xfrm>
              <a:prstGeom prst="rect">
                <a:avLst/>
              </a:prstGeom>
              <a:solidFill>
                <a:schemeClr val="accent1"/>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0140" name="Rectangle 28"/>
            <p:cNvSpPr>
              <a:spLocks noChangeArrowheads="1"/>
            </p:cNvSpPr>
            <p:nvPr/>
          </p:nvSpPr>
          <p:spPr bwMode="auto">
            <a:xfrm>
              <a:off x="2917" y="1145"/>
              <a:ext cx="284" cy="101"/>
            </a:xfrm>
            <a:prstGeom prst="rect">
              <a:avLst/>
            </a:prstGeom>
            <a:solidFill>
              <a:srgbClr val="A50021"/>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1" name="Rectangle 29"/>
            <p:cNvSpPr>
              <a:spLocks noChangeArrowheads="1"/>
            </p:cNvSpPr>
            <p:nvPr/>
          </p:nvSpPr>
          <p:spPr bwMode="auto">
            <a:xfrm rot="-5400000">
              <a:off x="2828" y="1447"/>
              <a:ext cx="647" cy="99"/>
            </a:xfrm>
            <a:prstGeom prst="rect">
              <a:avLst/>
            </a:prstGeom>
            <a:solidFill>
              <a:srgbClr val="A50021"/>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2" name="Rectangle 30"/>
            <p:cNvSpPr>
              <a:spLocks noChangeArrowheads="1"/>
            </p:cNvSpPr>
            <p:nvPr/>
          </p:nvSpPr>
          <p:spPr bwMode="auto">
            <a:xfrm>
              <a:off x="750" y="1698"/>
              <a:ext cx="2443" cy="122"/>
            </a:xfrm>
            <a:prstGeom prst="rect">
              <a:avLst/>
            </a:prstGeom>
            <a:solidFill>
              <a:srgbClr val="A50021"/>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3" name="Rectangle 31"/>
            <p:cNvSpPr>
              <a:spLocks noChangeArrowheads="1"/>
            </p:cNvSpPr>
            <p:nvPr/>
          </p:nvSpPr>
          <p:spPr bwMode="auto">
            <a:xfrm>
              <a:off x="750" y="1780"/>
              <a:ext cx="91" cy="769"/>
            </a:xfrm>
            <a:prstGeom prst="rect">
              <a:avLst/>
            </a:prstGeom>
            <a:solidFill>
              <a:srgbClr val="A50021"/>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4" name="Rectangle 32"/>
            <p:cNvSpPr>
              <a:spLocks noChangeArrowheads="1"/>
            </p:cNvSpPr>
            <p:nvPr/>
          </p:nvSpPr>
          <p:spPr bwMode="auto">
            <a:xfrm>
              <a:off x="750" y="2541"/>
              <a:ext cx="215" cy="81"/>
            </a:xfrm>
            <a:prstGeom prst="rect">
              <a:avLst/>
            </a:prstGeom>
            <a:solidFill>
              <a:srgbClr val="A50021"/>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5" name="Rectangle 33" descr="Papyrus"/>
            <p:cNvSpPr>
              <a:spLocks noChangeArrowheads="1"/>
            </p:cNvSpPr>
            <p:nvPr/>
          </p:nvSpPr>
          <p:spPr bwMode="auto">
            <a:xfrm>
              <a:off x="965" y="2411"/>
              <a:ext cx="241" cy="397"/>
            </a:xfrm>
            <a:prstGeom prst="rect">
              <a:avLst/>
            </a:prstGeom>
            <a:blipFill dpi="0" rotWithShape="1">
              <a:blip r:embed="rId4"/>
              <a:srcRect/>
              <a:tile tx="0" ty="0" sx="100000" sy="100000" flip="none" algn="tl"/>
            </a:blipFill>
            <a:ln w="2857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6" name="AutoShape 34" descr="Papyrus"/>
            <p:cNvSpPr>
              <a:spLocks noChangeArrowheads="1"/>
            </p:cNvSpPr>
            <p:nvPr/>
          </p:nvSpPr>
          <p:spPr bwMode="auto">
            <a:xfrm>
              <a:off x="965" y="2314"/>
              <a:ext cx="243" cy="97"/>
            </a:xfrm>
            <a:prstGeom prst="triangle">
              <a:avLst>
                <a:gd name="adj" fmla="val 50000"/>
              </a:avLst>
            </a:prstGeom>
            <a:blipFill dpi="0" rotWithShape="1">
              <a:blip r:embed="rId4"/>
              <a:srcRect/>
              <a:tile tx="0" ty="0" sx="100000" sy="100000" flip="none" algn="tl"/>
            </a:blipFill>
            <a:ln w="2857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7" name="AutoShape 35"/>
            <p:cNvSpPr>
              <a:spLocks noChangeArrowheads="1"/>
            </p:cNvSpPr>
            <p:nvPr/>
          </p:nvSpPr>
          <p:spPr bwMode="auto">
            <a:xfrm rot="-5385053">
              <a:off x="1326" y="2339"/>
              <a:ext cx="618" cy="315"/>
            </a:xfrm>
            <a:prstGeom prst="flowChartDelay">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8" name="AutoShape 36"/>
            <p:cNvSpPr>
              <a:spLocks noChangeArrowheads="1"/>
            </p:cNvSpPr>
            <p:nvPr/>
          </p:nvSpPr>
          <p:spPr bwMode="auto">
            <a:xfrm rot="-5385053">
              <a:off x="1695" y="2270"/>
              <a:ext cx="757" cy="315"/>
            </a:xfrm>
            <a:prstGeom prst="flowChartDelay">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49" name="Line 37"/>
            <p:cNvSpPr>
              <a:spLocks noChangeShapeType="1"/>
            </p:cNvSpPr>
            <p:nvPr/>
          </p:nvSpPr>
          <p:spPr bwMode="auto">
            <a:xfrm>
              <a:off x="899" y="2808"/>
              <a:ext cx="2105"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0" name="Rectangle 38"/>
            <p:cNvSpPr>
              <a:spLocks noChangeArrowheads="1"/>
            </p:cNvSpPr>
            <p:nvPr/>
          </p:nvSpPr>
          <p:spPr bwMode="auto">
            <a:xfrm>
              <a:off x="2485" y="2094"/>
              <a:ext cx="348" cy="713"/>
            </a:xfrm>
            <a:prstGeom prst="rect">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1" name="Line 39"/>
            <p:cNvSpPr>
              <a:spLocks noChangeShapeType="1"/>
            </p:cNvSpPr>
            <p:nvPr/>
          </p:nvSpPr>
          <p:spPr bwMode="auto">
            <a:xfrm flipV="1">
              <a:off x="1210" y="2690"/>
              <a:ext cx="19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2" name="Line 40"/>
            <p:cNvSpPr>
              <a:spLocks noChangeShapeType="1"/>
            </p:cNvSpPr>
            <p:nvPr/>
          </p:nvSpPr>
          <p:spPr bwMode="auto">
            <a:xfrm flipH="1" flipV="1">
              <a:off x="1384" y="2403"/>
              <a:ext cx="0" cy="291"/>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3" name="Line 41"/>
            <p:cNvSpPr>
              <a:spLocks noChangeShapeType="1"/>
            </p:cNvSpPr>
            <p:nvPr/>
          </p:nvSpPr>
          <p:spPr bwMode="auto">
            <a:xfrm flipV="1">
              <a:off x="1365" y="2425"/>
              <a:ext cx="137"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4" name="Line 42"/>
            <p:cNvSpPr>
              <a:spLocks noChangeShapeType="1"/>
            </p:cNvSpPr>
            <p:nvPr/>
          </p:nvSpPr>
          <p:spPr bwMode="auto">
            <a:xfrm flipV="1">
              <a:off x="1635" y="2692"/>
              <a:ext cx="354"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5" name="Line 43"/>
            <p:cNvSpPr>
              <a:spLocks noChangeShapeType="1"/>
            </p:cNvSpPr>
            <p:nvPr/>
          </p:nvSpPr>
          <p:spPr bwMode="auto">
            <a:xfrm flipV="1">
              <a:off x="2072" y="1901"/>
              <a:ext cx="0" cy="15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6" name="Line 44"/>
            <p:cNvSpPr>
              <a:spLocks noChangeShapeType="1"/>
            </p:cNvSpPr>
            <p:nvPr/>
          </p:nvSpPr>
          <p:spPr bwMode="auto">
            <a:xfrm>
              <a:off x="2064" y="1919"/>
              <a:ext cx="257"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7" name="Line 45"/>
            <p:cNvSpPr>
              <a:spLocks noChangeShapeType="1"/>
            </p:cNvSpPr>
            <p:nvPr/>
          </p:nvSpPr>
          <p:spPr bwMode="auto">
            <a:xfrm>
              <a:off x="2297" y="1922"/>
              <a:ext cx="0" cy="303"/>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8" name="Line 46"/>
            <p:cNvSpPr>
              <a:spLocks noChangeShapeType="1"/>
            </p:cNvSpPr>
            <p:nvPr/>
          </p:nvSpPr>
          <p:spPr bwMode="auto">
            <a:xfrm>
              <a:off x="2300" y="2201"/>
              <a:ext cx="240"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59" name="Line 47"/>
            <p:cNvSpPr>
              <a:spLocks noChangeShapeType="1"/>
            </p:cNvSpPr>
            <p:nvPr/>
          </p:nvSpPr>
          <p:spPr bwMode="auto">
            <a:xfrm>
              <a:off x="2225" y="2322"/>
              <a:ext cx="315"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0" name="Line 48"/>
            <p:cNvSpPr>
              <a:spLocks noChangeShapeType="1"/>
            </p:cNvSpPr>
            <p:nvPr/>
          </p:nvSpPr>
          <p:spPr bwMode="auto">
            <a:xfrm>
              <a:off x="2229" y="2468"/>
              <a:ext cx="315"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1" name="Line 49"/>
            <p:cNvSpPr>
              <a:spLocks noChangeShapeType="1"/>
            </p:cNvSpPr>
            <p:nvPr/>
          </p:nvSpPr>
          <p:spPr bwMode="auto">
            <a:xfrm>
              <a:off x="2229" y="2694"/>
              <a:ext cx="303"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2" name="Line 50"/>
            <p:cNvSpPr>
              <a:spLocks noChangeShapeType="1"/>
            </p:cNvSpPr>
            <p:nvPr/>
          </p:nvSpPr>
          <p:spPr bwMode="auto">
            <a:xfrm flipV="1">
              <a:off x="2519" y="2116"/>
              <a:ext cx="67" cy="81"/>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3" name="Line 51"/>
            <p:cNvSpPr>
              <a:spLocks noChangeShapeType="1"/>
            </p:cNvSpPr>
            <p:nvPr/>
          </p:nvSpPr>
          <p:spPr bwMode="auto">
            <a:xfrm>
              <a:off x="2561" y="2124"/>
              <a:ext cx="95" cy="109"/>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4" name="Line 52"/>
            <p:cNvSpPr>
              <a:spLocks noChangeShapeType="1"/>
            </p:cNvSpPr>
            <p:nvPr/>
          </p:nvSpPr>
          <p:spPr bwMode="auto">
            <a:xfrm flipV="1">
              <a:off x="2644" y="2124"/>
              <a:ext cx="78" cy="93"/>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5" name="Line 53"/>
            <p:cNvSpPr>
              <a:spLocks noChangeShapeType="1"/>
            </p:cNvSpPr>
            <p:nvPr/>
          </p:nvSpPr>
          <p:spPr bwMode="auto">
            <a:xfrm>
              <a:off x="2704" y="2148"/>
              <a:ext cx="108" cy="5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6" name="Line 54"/>
            <p:cNvSpPr>
              <a:spLocks noChangeShapeType="1"/>
            </p:cNvSpPr>
            <p:nvPr/>
          </p:nvSpPr>
          <p:spPr bwMode="auto">
            <a:xfrm flipV="1">
              <a:off x="2519" y="2241"/>
              <a:ext cx="67" cy="81"/>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7" name="Line 55"/>
            <p:cNvSpPr>
              <a:spLocks noChangeShapeType="1"/>
            </p:cNvSpPr>
            <p:nvPr/>
          </p:nvSpPr>
          <p:spPr bwMode="auto">
            <a:xfrm>
              <a:off x="2561" y="2249"/>
              <a:ext cx="95" cy="11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8" name="Line 56"/>
            <p:cNvSpPr>
              <a:spLocks noChangeShapeType="1"/>
            </p:cNvSpPr>
            <p:nvPr/>
          </p:nvSpPr>
          <p:spPr bwMode="auto">
            <a:xfrm flipV="1">
              <a:off x="2644" y="2249"/>
              <a:ext cx="78" cy="93"/>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69" name="Line 57"/>
            <p:cNvSpPr>
              <a:spLocks noChangeShapeType="1"/>
            </p:cNvSpPr>
            <p:nvPr/>
          </p:nvSpPr>
          <p:spPr bwMode="auto">
            <a:xfrm>
              <a:off x="2707" y="2265"/>
              <a:ext cx="115" cy="58"/>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0" name="Line 58"/>
            <p:cNvSpPr>
              <a:spLocks noChangeShapeType="1"/>
            </p:cNvSpPr>
            <p:nvPr/>
          </p:nvSpPr>
          <p:spPr bwMode="auto">
            <a:xfrm flipV="1">
              <a:off x="2519" y="2387"/>
              <a:ext cx="67" cy="81"/>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1" name="Line 59"/>
            <p:cNvSpPr>
              <a:spLocks noChangeShapeType="1"/>
            </p:cNvSpPr>
            <p:nvPr/>
          </p:nvSpPr>
          <p:spPr bwMode="auto">
            <a:xfrm>
              <a:off x="2561" y="2395"/>
              <a:ext cx="95" cy="109"/>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2" name="Line 60"/>
            <p:cNvSpPr>
              <a:spLocks noChangeShapeType="1"/>
            </p:cNvSpPr>
            <p:nvPr/>
          </p:nvSpPr>
          <p:spPr bwMode="auto">
            <a:xfrm flipV="1">
              <a:off x="2644" y="2395"/>
              <a:ext cx="78" cy="93"/>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3" name="Line 61"/>
            <p:cNvSpPr>
              <a:spLocks noChangeShapeType="1"/>
            </p:cNvSpPr>
            <p:nvPr/>
          </p:nvSpPr>
          <p:spPr bwMode="auto">
            <a:xfrm>
              <a:off x="2704" y="2413"/>
              <a:ext cx="112" cy="5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4" name="Line 62"/>
            <p:cNvSpPr>
              <a:spLocks noChangeShapeType="1"/>
            </p:cNvSpPr>
            <p:nvPr/>
          </p:nvSpPr>
          <p:spPr bwMode="auto">
            <a:xfrm flipV="1">
              <a:off x="2519" y="2618"/>
              <a:ext cx="67" cy="81"/>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5" name="Line 63"/>
            <p:cNvSpPr>
              <a:spLocks noChangeShapeType="1"/>
            </p:cNvSpPr>
            <p:nvPr/>
          </p:nvSpPr>
          <p:spPr bwMode="auto">
            <a:xfrm>
              <a:off x="2561" y="2626"/>
              <a:ext cx="95" cy="109"/>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6" name="Line 64"/>
            <p:cNvSpPr>
              <a:spLocks noChangeShapeType="1"/>
            </p:cNvSpPr>
            <p:nvPr/>
          </p:nvSpPr>
          <p:spPr bwMode="auto">
            <a:xfrm flipV="1">
              <a:off x="2644" y="2626"/>
              <a:ext cx="78" cy="93"/>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7" name="Line 65"/>
            <p:cNvSpPr>
              <a:spLocks noChangeShapeType="1"/>
            </p:cNvSpPr>
            <p:nvPr/>
          </p:nvSpPr>
          <p:spPr bwMode="auto">
            <a:xfrm>
              <a:off x="2730" y="2642"/>
              <a:ext cx="87" cy="65"/>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8" name="Line 66"/>
            <p:cNvSpPr>
              <a:spLocks noChangeShapeType="1"/>
            </p:cNvSpPr>
            <p:nvPr/>
          </p:nvSpPr>
          <p:spPr bwMode="auto">
            <a:xfrm>
              <a:off x="2801" y="2196"/>
              <a:ext cx="685"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79" name="Line 67"/>
            <p:cNvSpPr>
              <a:spLocks noChangeShapeType="1"/>
            </p:cNvSpPr>
            <p:nvPr/>
          </p:nvSpPr>
          <p:spPr bwMode="auto">
            <a:xfrm flipV="1">
              <a:off x="3456" y="1234"/>
              <a:ext cx="0" cy="974"/>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0" name="Line 68"/>
            <p:cNvSpPr>
              <a:spLocks noChangeShapeType="1"/>
            </p:cNvSpPr>
            <p:nvPr/>
          </p:nvSpPr>
          <p:spPr bwMode="auto">
            <a:xfrm>
              <a:off x="3433" y="1243"/>
              <a:ext cx="599"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1" name="Line 69"/>
            <p:cNvSpPr>
              <a:spLocks noChangeShapeType="1"/>
            </p:cNvSpPr>
            <p:nvPr/>
          </p:nvSpPr>
          <p:spPr bwMode="auto">
            <a:xfrm flipV="1">
              <a:off x="3600" y="1632"/>
              <a:ext cx="0" cy="708"/>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2" name="Line 70"/>
            <p:cNvSpPr>
              <a:spLocks noChangeShapeType="1"/>
            </p:cNvSpPr>
            <p:nvPr/>
          </p:nvSpPr>
          <p:spPr bwMode="auto">
            <a:xfrm>
              <a:off x="3581" y="1647"/>
              <a:ext cx="599"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3" name="Line 71"/>
            <p:cNvSpPr>
              <a:spLocks noChangeShapeType="1"/>
            </p:cNvSpPr>
            <p:nvPr/>
          </p:nvSpPr>
          <p:spPr bwMode="auto">
            <a:xfrm flipV="1">
              <a:off x="3858" y="1966"/>
              <a:ext cx="0" cy="497"/>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4" name="Line 72"/>
            <p:cNvSpPr>
              <a:spLocks noChangeShapeType="1"/>
            </p:cNvSpPr>
            <p:nvPr/>
          </p:nvSpPr>
          <p:spPr bwMode="auto">
            <a:xfrm>
              <a:off x="3833" y="1966"/>
              <a:ext cx="599"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5" name="Line 73"/>
            <p:cNvSpPr>
              <a:spLocks noChangeShapeType="1"/>
            </p:cNvSpPr>
            <p:nvPr/>
          </p:nvSpPr>
          <p:spPr bwMode="auto">
            <a:xfrm>
              <a:off x="2806" y="2321"/>
              <a:ext cx="820" cy="3"/>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6" name="Line 74"/>
            <p:cNvSpPr>
              <a:spLocks noChangeShapeType="1"/>
            </p:cNvSpPr>
            <p:nvPr/>
          </p:nvSpPr>
          <p:spPr bwMode="auto">
            <a:xfrm>
              <a:off x="2803" y="2464"/>
              <a:ext cx="1080" cy="0"/>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7" name="Line 75"/>
            <p:cNvSpPr>
              <a:spLocks noChangeShapeType="1"/>
            </p:cNvSpPr>
            <p:nvPr/>
          </p:nvSpPr>
          <p:spPr bwMode="auto">
            <a:xfrm flipV="1">
              <a:off x="2797" y="2699"/>
              <a:ext cx="1247" cy="4"/>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8" name="Line 76"/>
            <p:cNvSpPr>
              <a:spLocks noChangeShapeType="1"/>
            </p:cNvSpPr>
            <p:nvPr/>
          </p:nvSpPr>
          <p:spPr bwMode="auto">
            <a:xfrm>
              <a:off x="3104" y="2707"/>
              <a:ext cx="0" cy="1027"/>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89" name="Line 77"/>
            <p:cNvSpPr>
              <a:spLocks noChangeShapeType="1"/>
            </p:cNvSpPr>
            <p:nvPr/>
          </p:nvSpPr>
          <p:spPr bwMode="auto">
            <a:xfrm>
              <a:off x="3518" y="2707"/>
              <a:ext cx="0" cy="469"/>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90" name="Line 78"/>
            <p:cNvSpPr>
              <a:spLocks noChangeShapeType="1"/>
            </p:cNvSpPr>
            <p:nvPr/>
          </p:nvSpPr>
          <p:spPr bwMode="auto">
            <a:xfrm flipV="1">
              <a:off x="3514" y="3149"/>
              <a:ext cx="1011" cy="4"/>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91" name="Line 79"/>
            <p:cNvSpPr>
              <a:spLocks noChangeShapeType="1"/>
            </p:cNvSpPr>
            <p:nvPr/>
          </p:nvSpPr>
          <p:spPr bwMode="auto">
            <a:xfrm flipV="1">
              <a:off x="4019" y="2699"/>
              <a:ext cx="0" cy="453"/>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92" name="Line 80"/>
            <p:cNvSpPr>
              <a:spLocks noChangeShapeType="1"/>
            </p:cNvSpPr>
            <p:nvPr/>
          </p:nvSpPr>
          <p:spPr bwMode="auto">
            <a:xfrm>
              <a:off x="4231" y="3152"/>
              <a:ext cx="0" cy="244"/>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93" name="Line 81"/>
            <p:cNvSpPr>
              <a:spLocks noChangeShapeType="1"/>
            </p:cNvSpPr>
            <p:nvPr/>
          </p:nvSpPr>
          <p:spPr bwMode="auto">
            <a:xfrm flipV="1">
              <a:off x="309" y="1825"/>
              <a:ext cx="0" cy="36"/>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94" name="Line 82"/>
            <p:cNvSpPr>
              <a:spLocks noChangeShapeType="1"/>
            </p:cNvSpPr>
            <p:nvPr/>
          </p:nvSpPr>
          <p:spPr bwMode="auto">
            <a:xfrm flipV="1">
              <a:off x="605" y="1825"/>
              <a:ext cx="0" cy="3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0195" name="Group 83"/>
            <p:cNvGrpSpPr>
              <a:grpSpLocks/>
            </p:cNvGrpSpPr>
            <p:nvPr/>
          </p:nvGrpSpPr>
          <p:grpSpPr bwMode="auto">
            <a:xfrm>
              <a:off x="297" y="1700"/>
              <a:ext cx="316" cy="158"/>
              <a:chOff x="948" y="1134"/>
              <a:chExt cx="305" cy="156"/>
            </a:xfrm>
          </p:grpSpPr>
          <p:sp>
            <p:nvSpPr>
              <p:cNvPr id="90196" name="Line 84"/>
              <p:cNvSpPr>
                <a:spLocks noChangeShapeType="1"/>
              </p:cNvSpPr>
              <p:nvPr/>
            </p:nvSpPr>
            <p:spPr bwMode="auto">
              <a:xfrm>
                <a:off x="966" y="1137"/>
                <a:ext cx="287" cy="15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97" name="Line 85"/>
              <p:cNvSpPr>
                <a:spLocks noChangeShapeType="1"/>
              </p:cNvSpPr>
              <p:nvPr/>
            </p:nvSpPr>
            <p:spPr bwMode="auto">
              <a:xfrm flipV="1">
                <a:off x="948" y="1134"/>
                <a:ext cx="297" cy="156"/>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0198" name="Group 86"/>
            <p:cNvGrpSpPr>
              <a:grpSpLocks/>
            </p:cNvGrpSpPr>
            <p:nvPr/>
          </p:nvGrpSpPr>
          <p:grpSpPr bwMode="auto">
            <a:xfrm>
              <a:off x="319" y="1552"/>
              <a:ext cx="281" cy="157"/>
              <a:chOff x="948" y="1134"/>
              <a:chExt cx="305" cy="156"/>
            </a:xfrm>
          </p:grpSpPr>
          <p:sp>
            <p:nvSpPr>
              <p:cNvPr id="90199" name="Line 87"/>
              <p:cNvSpPr>
                <a:spLocks noChangeShapeType="1"/>
              </p:cNvSpPr>
              <p:nvPr/>
            </p:nvSpPr>
            <p:spPr bwMode="auto">
              <a:xfrm>
                <a:off x="966" y="1137"/>
                <a:ext cx="287" cy="15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00" name="Line 88"/>
              <p:cNvSpPr>
                <a:spLocks noChangeShapeType="1"/>
              </p:cNvSpPr>
              <p:nvPr/>
            </p:nvSpPr>
            <p:spPr bwMode="auto">
              <a:xfrm flipV="1">
                <a:off x="948" y="1134"/>
                <a:ext cx="297" cy="156"/>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0201" name="Group 89"/>
            <p:cNvGrpSpPr>
              <a:grpSpLocks/>
            </p:cNvGrpSpPr>
            <p:nvPr/>
          </p:nvGrpSpPr>
          <p:grpSpPr bwMode="auto">
            <a:xfrm>
              <a:off x="328" y="1403"/>
              <a:ext cx="254" cy="158"/>
              <a:chOff x="948" y="1134"/>
              <a:chExt cx="305" cy="156"/>
            </a:xfrm>
          </p:grpSpPr>
          <p:sp>
            <p:nvSpPr>
              <p:cNvPr id="90202" name="Line 90"/>
              <p:cNvSpPr>
                <a:spLocks noChangeShapeType="1"/>
              </p:cNvSpPr>
              <p:nvPr/>
            </p:nvSpPr>
            <p:spPr bwMode="auto">
              <a:xfrm>
                <a:off x="966" y="1137"/>
                <a:ext cx="287" cy="15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03" name="Line 91"/>
              <p:cNvSpPr>
                <a:spLocks noChangeShapeType="1"/>
              </p:cNvSpPr>
              <p:nvPr/>
            </p:nvSpPr>
            <p:spPr bwMode="auto">
              <a:xfrm flipV="1">
                <a:off x="948" y="1134"/>
                <a:ext cx="297" cy="156"/>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0204" name="Group 92"/>
            <p:cNvGrpSpPr>
              <a:grpSpLocks/>
            </p:cNvGrpSpPr>
            <p:nvPr/>
          </p:nvGrpSpPr>
          <p:grpSpPr bwMode="auto">
            <a:xfrm>
              <a:off x="337" y="1254"/>
              <a:ext cx="235" cy="158"/>
              <a:chOff x="948" y="1134"/>
              <a:chExt cx="305" cy="156"/>
            </a:xfrm>
          </p:grpSpPr>
          <p:sp>
            <p:nvSpPr>
              <p:cNvPr id="90205" name="Line 93"/>
              <p:cNvSpPr>
                <a:spLocks noChangeShapeType="1"/>
              </p:cNvSpPr>
              <p:nvPr/>
            </p:nvSpPr>
            <p:spPr bwMode="auto">
              <a:xfrm>
                <a:off x="966" y="1137"/>
                <a:ext cx="287" cy="15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06" name="Line 94"/>
              <p:cNvSpPr>
                <a:spLocks noChangeShapeType="1"/>
              </p:cNvSpPr>
              <p:nvPr/>
            </p:nvSpPr>
            <p:spPr bwMode="auto">
              <a:xfrm flipV="1">
                <a:off x="948" y="1134"/>
                <a:ext cx="297" cy="156"/>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0207" name="Group 95"/>
            <p:cNvGrpSpPr>
              <a:grpSpLocks/>
            </p:cNvGrpSpPr>
            <p:nvPr/>
          </p:nvGrpSpPr>
          <p:grpSpPr bwMode="auto">
            <a:xfrm>
              <a:off x="359" y="1106"/>
              <a:ext cx="192" cy="157"/>
              <a:chOff x="948" y="1134"/>
              <a:chExt cx="305" cy="156"/>
            </a:xfrm>
          </p:grpSpPr>
          <p:sp>
            <p:nvSpPr>
              <p:cNvPr id="90208" name="Line 96"/>
              <p:cNvSpPr>
                <a:spLocks noChangeShapeType="1"/>
              </p:cNvSpPr>
              <p:nvPr/>
            </p:nvSpPr>
            <p:spPr bwMode="auto">
              <a:xfrm>
                <a:off x="966" y="1137"/>
                <a:ext cx="287" cy="15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09" name="Line 97"/>
              <p:cNvSpPr>
                <a:spLocks noChangeShapeType="1"/>
              </p:cNvSpPr>
              <p:nvPr/>
            </p:nvSpPr>
            <p:spPr bwMode="auto">
              <a:xfrm flipV="1">
                <a:off x="948" y="1134"/>
                <a:ext cx="297" cy="156"/>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0210" name="Group 98"/>
            <p:cNvGrpSpPr>
              <a:grpSpLocks/>
            </p:cNvGrpSpPr>
            <p:nvPr/>
          </p:nvGrpSpPr>
          <p:grpSpPr bwMode="auto">
            <a:xfrm>
              <a:off x="364" y="990"/>
              <a:ext cx="170" cy="122"/>
              <a:chOff x="948" y="1134"/>
              <a:chExt cx="305" cy="156"/>
            </a:xfrm>
          </p:grpSpPr>
          <p:sp>
            <p:nvSpPr>
              <p:cNvPr id="90211" name="Line 99"/>
              <p:cNvSpPr>
                <a:spLocks noChangeShapeType="1"/>
              </p:cNvSpPr>
              <p:nvPr/>
            </p:nvSpPr>
            <p:spPr bwMode="auto">
              <a:xfrm>
                <a:off x="966" y="1137"/>
                <a:ext cx="287" cy="15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12" name="Line 100"/>
              <p:cNvSpPr>
                <a:spLocks noChangeShapeType="1"/>
              </p:cNvSpPr>
              <p:nvPr/>
            </p:nvSpPr>
            <p:spPr bwMode="auto">
              <a:xfrm flipV="1">
                <a:off x="948" y="1134"/>
                <a:ext cx="297" cy="156"/>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0213" name="Rectangle 101"/>
            <p:cNvSpPr>
              <a:spLocks noChangeArrowheads="1"/>
            </p:cNvSpPr>
            <p:nvPr/>
          </p:nvSpPr>
          <p:spPr bwMode="auto">
            <a:xfrm>
              <a:off x="353" y="957"/>
              <a:ext cx="205" cy="47"/>
            </a:xfrm>
            <a:prstGeom prst="rect">
              <a:avLst/>
            </a:prstGeom>
            <a:solidFill>
              <a:srgbClr val="FFFFFF"/>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14" name="Rectangle 102"/>
            <p:cNvSpPr>
              <a:spLocks noChangeArrowheads="1"/>
            </p:cNvSpPr>
            <p:nvPr/>
          </p:nvSpPr>
          <p:spPr bwMode="auto">
            <a:xfrm>
              <a:off x="418" y="887"/>
              <a:ext cx="68" cy="73"/>
            </a:xfrm>
            <a:prstGeom prst="rect">
              <a:avLst/>
            </a:prstGeom>
            <a:solidFill>
              <a:srgbClr val="FFFFFF"/>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15" name="Text Box 103"/>
            <p:cNvSpPr txBox="1">
              <a:spLocks noChangeArrowheads="1"/>
            </p:cNvSpPr>
            <p:nvPr/>
          </p:nvSpPr>
          <p:spPr bwMode="auto">
            <a:xfrm>
              <a:off x="776" y="1486"/>
              <a:ext cx="8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FIELD STORAGE</a:t>
              </a:r>
            </a:p>
          </p:txBody>
        </p:sp>
        <p:sp>
          <p:nvSpPr>
            <p:cNvPr id="90216" name="Text Box 104"/>
            <p:cNvSpPr txBox="1">
              <a:spLocks noChangeArrowheads="1"/>
            </p:cNvSpPr>
            <p:nvPr/>
          </p:nvSpPr>
          <p:spPr bwMode="auto">
            <a:xfrm>
              <a:off x="2201" y="1367"/>
              <a:ext cx="56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90000"/>
                </a:lnSpc>
              </a:pPr>
              <a:r>
                <a:rPr lang="en-US" sz="1200" b="1">
                  <a:solidFill>
                    <a:srgbClr val="000000"/>
                  </a:solidFill>
                </a:rPr>
                <a:t>PUMPING</a:t>
              </a:r>
              <a:br>
                <a:rPr lang="en-US" sz="1200" b="1">
                  <a:solidFill>
                    <a:srgbClr val="000000"/>
                  </a:solidFill>
                </a:rPr>
              </a:br>
              <a:r>
                <a:rPr lang="en-US" sz="1200" b="1">
                  <a:solidFill>
                    <a:srgbClr val="000000"/>
                  </a:solidFill>
                </a:rPr>
                <a:t>STATION</a:t>
              </a:r>
            </a:p>
          </p:txBody>
        </p:sp>
        <p:sp>
          <p:nvSpPr>
            <p:cNvPr id="90217" name="Text Box 105"/>
            <p:cNvSpPr txBox="1">
              <a:spLocks noChangeArrowheads="1"/>
            </p:cNvSpPr>
            <p:nvPr/>
          </p:nvSpPr>
          <p:spPr bwMode="auto">
            <a:xfrm>
              <a:off x="3716" y="1046"/>
              <a:ext cx="9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LIGHT DISTILLATE</a:t>
              </a:r>
            </a:p>
          </p:txBody>
        </p:sp>
        <p:sp>
          <p:nvSpPr>
            <p:cNvPr id="90218" name="Text Box 106"/>
            <p:cNvSpPr txBox="1">
              <a:spLocks noChangeArrowheads="1"/>
            </p:cNvSpPr>
            <p:nvPr/>
          </p:nvSpPr>
          <p:spPr bwMode="auto">
            <a:xfrm>
              <a:off x="3690" y="1714"/>
              <a:ext cx="168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200" b="1">
                  <a:solidFill>
                    <a:srgbClr val="000000"/>
                  </a:solidFill>
                </a:rPr>
                <a:t>HEAVY DISTILLATE</a:t>
              </a:r>
            </a:p>
          </p:txBody>
        </p:sp>
        <p:sp>
          <p:nvSpPr>
            <p:cNvPr id="90219" name="Rectangle 107" descr="Sphere"/>
            <p:cNvSpPr>
              <a:spLocks noChangeArrowheads="1"/>
            </p:cNvSpPr>
            <p:nvPr/>
          </p:nvSpPr>
          <p:spPr bwMode="auto">
            <a:xfrm>
              <a:off x="3820" y="2585"/>
              <a:ext cx="386" cy="352"/>
            </a:xfrm>
            <a:prstGeom prst="rect">
              <a:avLst/>
            </a:prstGeom>
            <a:pattFill prst="sphere">
              <a:fgClr>
                <a:schemeClr val="accent2"/>
              </a:fgClr>
              <a:bgClr>
                <a:srgbClr val="EAEAEA"/>
              </a:bgClr>
            </a:patt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20" name="Text Box 108"/>
            <p:cNvSpPr txBox="1">
              <a:spLocks noChangeArrowheads="1"/>
            </p:cNvSpPr>
            <p:nvPr/>
          </p:nvSpPr>
          <p:spPr bwMode="auto">
            <a:xfrm>
              <a:off x="4207" y="2621"/>
              <a:ext cx="58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90000"/>
                </a:lnSpc>
              </a:pPr>
              <a:r>
                <a:rPr lang="en-US" sz="1200" b="1">
                  <a:solidFill>
                    <a:srgbClr val="000000"/>
                  </a:solidFill>
                </a:rPr>
                <a:t>PROCESS</a:t>
              </a:r>
            </a:p>
            <a:p>
              <a:pPr eaLnBrk="0" hangingPunct="0">
                <a:lnSpc>
                  <a:spcPct val="90000"/>
                </a:lnSpc>
              </a:pPr>
              <a:r>
                <a:rPr lang="en-US" sz="1200" b="1">
                  <a:solidFill>
                    <a:srgbClr val="000000"/>
                  </a:solidFill>
                </a:rPr>
                <a:t>UNIT</a:t>
              </a:r>
            </a:p>
          </p:txBody>
        </p:sp>
        <p:sp>
          <p:nvSpPr>
            <p:cNvPr id="90221" name="Line 109"/>
            <p:cNvSpPr>
              <a:spLocks noChangeShapeType="1"/>
            </p:cNvSpPr>
            <p:nvPr/>
          </p:nvSpPr>
          <p:spPr bwMode="auto">
            <a:xfrm>
              <a:off x="4533" y="3010"/>
              <a:ext cx="0" cy="243"/>
            </a:xfrm>
            <a:prstGeom prst="line">
              <a:avLst/>
            </a:prstGeom>
            <a:noFill/>
            <a:ln w="76200">
              <a:solidFill>
                <a:srgbClr val="00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22" name="Text Box 110"/>
            <p:cNvSpPr txBox="1">
              <a:spLocks noChangeArrowheads="1"/>
            </p:cNvSpPr>
            <p:nvPr/>
          </p:nvSpPr>
          <p:spPr bwMode="auto">
            <a:xfrm>
              <a:off x="4561" y="2998"/>
              <a:ext cx="58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90000"/>
                </a:lnSpc>
              </a:pPr>
              <a:r>
                <a:rPr lang="en-US" sz="1200" b="1">
                  <a:solidFill>
                    <a:srgbClr val="000000"/>
                  </a:solidFill>
                </a:rPr>
                <a:t>ASPHALT</a:t>
              </a:r>
            </a:p>
            <a:p>
              <a:pPr eaLnBrk="0" hangingPunct="0">
                <a:lnSpc>
                  <a:spcPct val="90000"/>
                </a:lnSpc>
              </a:pPr>
              <a:r>
                <a:rPr lang="en-US" sz="1200" b="1">
                  <a:solidFill>
                    <a:srgbClr val="000000"/>
                  </a:solidFill>
                </a:rPr>
                <a:t>CEMENTS</a:t>
              </a:r>
            </a:p>
          </p:txBody>
        </p:sp>
        <p:sp>
          <p:nvSpPr>
            <p:cNvPr id="90223" name="Text Box 111"/>
            <p:cNvSpPr txBox="1">
              <a:spLocks noChangeArrowheads="1"/>
            </p:cNvSpPr>
            <p:nvPr/>
          </p:nvSpPr>
          <p:spPr bwMode="auto">
            <a:xfrm>
              <a:off x="3945" y="3407"/>
              <a:ext cx="124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FOR PROCESSING INTO</a:t>
              </a:r>
            </a:p>
            <a:p>
              <a:pPr eaLnBrk="0" hangingPunct="0"/>
              <a:r>
                <a:rPr lang="en-US" sz="1200" b="1">
                  <a:solidFill>
                    <a:srgbClr val="000000"/>
                  </a:solidFill>
                </a:rPr>
                <a:t>EMULSIFIED AND</a:t>
              </a:r>
            </a:p>
            <a:p>
              <a:pPr eaLnBrk="0" hangingPunct="0"/>
              <a:r>
                <a:rPr lang="en-US" sz="1200" b="1">
                  <a:solidFill>
                    <a:srgbClr val="000000"/>
                  </a:solidFill>
                </a:rPr>
                <a:t>CUTBACK ASPHALTS</a:t>
              </a:r>
            </a:p>
          </p:txBody>
        </p:sp>
        <p:sp>
          <p:nvSpPr>
            <p:cNvPr id="90224" name="Text Box 112"/>
            <p:cNvSpPr txBox="1">
              <a:spLocks noChangeArrowheads="1"/>
            </p:cNvSpPr>
            <p:nvPr/>
          </p:nvSpPr>
          <p:spPr bwMode="auto">
            <a:xfrm>
              <a:off x="2880" y="3936"/>
              <a:ext cx="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STILL</a:t>
              </a:r>
            </a:p>
          </p:txBody>
        </p:sp>
        <p:sp>
          <p:nvSpPr>
            <p:cNvPr id="90225" name="Text Box 113"/>
            <p:cNvSpPr txBox="1">
              <a:spLocks noChangeArrowheads="1"/>
            </p:cNvSpPr>
            <p:nvPr/>
          </p:nvSpPr>
          <p:spPr bwMode="auto">
            <a:xfrm>
              <a:off x="2161" y="3700"/>
              <a:ext cx="2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AIR</a:t>
              </a:r>
            </a:p>
          </p:txBody>
        </p:sp>
        <p:sp>
          <p:nvSpPr>
            <p:cNvPr id="90226" name="Line 114"/>
            <p:cNvSpPr>
              <a:spLocks noChangeShapeType="1"/>
            </p:cNvSpPr>
            <p:nvPr/>
          </p:nvSpPr>
          <p:spPr bwMode="auto">
            <a:xfrm flipV="1">
              <a:off x="2490" y="3840"/>
              <a:ext cx="485" cy="0"/>
            </a:xfrm>
            <a:prstGeom prst="line">
              <a:avLst/>
            </a:prstGeom>
            <a:noFill/>
            <a:ln w="76200">
              <a:solidFill>
                <a:srgbClr val="0066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27" name="Line 115"/>
            <p:cNvSpPr>
              <a:spLocks noChangeShapeType="1"/>
            </p:cNvSpPr>
            <p:nvPr/>
          </p:nvSpPr>
          <p:spPr bwMode="auto">
            <a:xfrm>
              <a:off x="3216" y="3840"/>
              <a:ext cx="461" cy="0"/>
            </a:xfrm>
            <a:prstGeom prst="line">
              <a:avLst/>
            </a:prstGeom>
            <a:noFill/>
            <a:ln w="76200">
              <a:solidFill>
                <a:srgbClr val="0066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28" name="Text Box 116"/>
            <p:cNvSpPr txBox="1">
              <a:spLocks noChangeArrowheads="1"/>
            </p:cNvSpPr>
            <p:nvPr/>
          </p:nvSpPr>
          <p:spPr bwMode="auto">
            <a:xfrm>
              <a:off x="3168" y="3312"/>
              <a:ext cx="569"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80000"/>
                </a:lnSpc>
              </a:pPr>
              <a:r>
                <a:rPr lang="en-US" sz="1200" b="1">
                  <a:solidFill>
                    <a:srgbClr val="000000"/>
                  </a:solidFill>
                </a:rPr>
                <a:t>AIR</a:t>
              </a:r>
            </a:p>
            <a:p>
              <a:pPr eaLnBrk="0" hangingPunct="0">
                <a:lnSpc>
                  <a:spcPct val="90000"/>
                </a:lnSpc>
              </a:pPr>
              <a:r>
                <a:rPr lang="en-US" sz="1200" b="1">
                  <a:solidFill>
                    <a:srgbClr val="000000"/>
                  </a:solidFill>
                </a:rPr>
                <a:t>BLOWN</a:t>
              </a:r>
            </a:p>
            <a:p>
              <a:pPr eaLnBrk="0" hangingPunct="0">
                <a:lnSpc>
                  <a:spcPct val="90000"/>
                </a:lnSpc>
              </a:pPr>
              <a:r>
                <a:rPr lang="en-US" sz="1200" b="1">
                  <a:solidFill>
                    <a:srgbClr val="000000"/>
                  </a:solidFill>
                </a:rPr>
                <a:t>ASPHALT</a:t>
              </a:r>
            </a:p>
          </p:txBody>
        </p:sp>
        <p:sp>
          <p:nvSpPr>
            <p:cNvPr id="90229" name="Text Box 117"/>
            <p:cNvSpPr txBox="1">
              <a:spLocks noChangeArrowheads="1"/>
            </p:cNvSpPr>
            <p:nvPr/>
          </p:nvSpPr>
          <p:spPr bwMode="auto">
            <a:xfrm>
              <a:off x="773" y="2909"/>
              <a:ext cx="5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STORAGE</a:t>
              </a:r>
            </a:p>
          </p:txBody>
        </p:sp>
        <p:sp>
          <p:nvSpPr>
            <p:cNvPr id="90230" name="Line 118"/>
            <p:cNvSpPr>
              <a:spLocks noChangeShapeType="1"/>
            </p:cNvSpPr>
            <p:nvPr/>
          </p:nvSpPr>
          <p:spPr bwMode="auto">
            <a:xfrm flipH="1" flipV="1">
              <a:off x="1077" y="2569"/>
              <a:ext cx="1" cy="310"/>
            </a:xfrm>
            <a:prstGeom prst="line">
              <a:avLst/>
            </a:prstGeom>
            <a:noFill/>
            <a:ln w="38100">
              <a:solidFill>
                <a:srgbClr val="A5002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31" name="Text Box 119"/>
            <p:cNvSpPr txBox="1">
              <a:spLocks noChangeArrowheads="1"/>
            </p:cNvSpPr>
            <p:nvPr/>
          </p:nvSpPr>
          <p:spPr bwMode="auto">
            <a:xfrm>
              <a:off x="1075" y="1863"/>
              <a:ext cx="779"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80000"/>
                </a:lnSpc>
              </a:pPr>
              <a:r>
                <a:rPr lang="en-US" sz="1200" b="1">
                  <a:solidFill>
                    <a:srgbClr val="000000"/>
                  </a:solidFill>
                </a:rPr>
                <a:t>TOWER</a:t>
              </a:r>
            </a:p>
            <a:p>
              <a:pPr eaLnBrk="0" hangingPunct="0">
                <a:lnSpc>
                  <a:spcPct val="80000"/>
                </a:lnSpc>
              </a:pPr>
              <a:r>
                <a:rPr lang="en-US" sz="1200" b="1">
                  <a:solidFill>
                    <a:srgbClr val="000000"/>
                  </a:solidFill>
                </a:rPr>
                <a:t>DISTILLATION</a:t>
              </a:r>
            </a:p>
            <a:p>
              <a:pPr eaLnBrk="0" hangingPunct="0">
                <a:lnSpc>
                  <a:spcPct val="80000"/>
                </a:lnSpc>
              </a:pPr>
              <a:r>
                <a:rPr lang="en-US" sz="1200" b="1">
                  <a:solidFill>
                    <a:srgbClr val="000000"/>
                  </a:solidFill>
                </a:rPr>
                <a:t>REFINERY</a:t>
              </a:r>
            </a:p>
          </p:txBody>
        </p:sp>
        <p:sp>
          <p:nvSpPr>
            <p:cNvPr id="90232" name="Line 120"/>
            <p:cNvSpPr>
              <a:spLocks noChangeShapeType="1"/>
            </p:cNvSpPr>
            <p:nvPr/>
          </p:nvSpPr>
          <p:spPr bwMode="auto">
            <a:xfrm>
              <a:off x="1887" y="2008"/>
              <a:ext cx="218" cy="492"/>
            </a:xfrm>
            <a:prstGeom prst="line">
              <a:avLst/>
            </a:prstGeom>
            <a:noFill/>
            <a:ln w="38100">
              <a:solidFill>
                <a:srgbClr val="006600"/>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33" name="Line 121"/>
            <p:cNvSpPr>
              <a:spLocks noChangeShapeType="1"/>
            </p:cNvSpPr>
            <p:nvPr/>
          </p:nvSpPr>
          <p:spPr bwMode="auto">
            <a:xfrm flipH="1" flipV="1">
              <a:off x="2640" y="2544"/>
              <a:ext cx="6" cy="343"/>
            </a:xfrm>
            <a:prstGeom prst="line">
              <a:avLst/>
            </a:prstGeom>
            <a:noFill/>
            <a:ln w="38100">
              <a:solidFill>
                <a:srgbClr val="A5002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34" name="Text Box 122"/>
            <p:cNvSpPr txBox="1">
              <a:spLocks noChangeArrowheads="1"/>
            </p:cNvSpPr>
            <p:nvPr/>
          </p:nvSpPr>
          <p:spPr bwMode="auto">
            <a:xfrm>
              <a:off x="3052" y="2533"/>
              <a:ext cx="6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RESIDUUM</a:t>
              </a:r>
            </a:p>
          </p:txBody>
        </p:sp>
        <p:sp>
          <p:nvSpPr>
            <p:cNvPr id="90235" name="Text Box 123"/>
            <p:cNvSpPr txBox="1">
              <a:spLocks noChangeArrowheads="1"/>
            </p:cNvSpPr>
            <p:nvPr/>
          </p:nvSpPr>
          <p:spPr bwMode="auto">
            <a:xfrm>
              <a:off x="3216" y="2784"/>
              <a:ext cx="2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OR</a:t>
              </a:r>
            </a:p>
          </p:txBody>
        </p:sp>
        <p:sp>
          <p:nvSpPr>
            <p:cNvPr id="90236" name="AutoShape 124"/>
            <p:cNvSpPr>
              <a:spLocks noChangeArrowheads="1"/>
            </p:cNvSpPr>
            <p:nvPr/>
          </p:nvSpPr>
          <p:spPr bwMode="auto">
            <a:xfrm>
              <a:off x="1527" y="2401"/>
              <a:ext cx="215" cy="103"/>
            </a:xfrm>
            <a:prstGeom prst="flowChartCollate">
              <a:avLst/>
            </a:prstGeom>
            <a:solidFill>
              <a:schemeClr val="hlink"/>
            </a:solidFill>
            <a:ln w="9525">
              <a:solidFill>
                <a:schemeClr val="hlink"/>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37" name="AutoShape 125"/>
            <p:cNvSpPr>
              <a:spLocks noChangeArrowheads="1"/>
            </p:cNvSpPr>
            <p:nvPr/>
          </p:nvSpPr>
          <p:spPr bwMode="auto">
            <a:xfrm>
              <a:off x="1525" y="2506"/>
              <a:ext cx="215" cy="103"/>
            </a:xfrm>
            <a:prstGeom prst="flowChartCollate">
              <a:avLst/>
            </a:prstGeom>
            <a:solidFill>
              <a:schemeClr val="hlink"/>
            </a:solidFill>
            <a:ln w="9525">
              <a:solidFill>
                <a:schemeClr val="hlink"/>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38" name="AutoShape 126"/>
            <p:cNvSpPr>
              <a:spLocks noChangeArrowheads="1"/>
            </p:cNvSpPr>
            <p:nvPr/>
          </p:nvSpPr>
          <p:spPr bwMode="auto">
            <a:xfrm>
              <a:off x="1525" y="2612"/>
              <a:ext cx="215" cy="103"/>
            </a:xfrm>
            <a:prstGeom prst="flowChartCollate">
              <a:avLst/>
            </a:prstGeom>
            <a:solidFill>
              <a:schemeClr val="hlink"/>
            </a:solidFill>
            <a:ln w="9525">
              <a:solidFill>
                <a:schemeClr val="hlink"/>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39" name="Line 127"/>
            <p:cNvSpPr>
              <a:spLocks noChangeShapeType="1"/>
            </p:cNvSpPr>
            <p:nvPr/>
          </p:nvSpPr>
          <p:spPr bwMode="auto">
            <a:xfrm>
              <a:off x="1425" y="2425"/>
              <a:ext cx="232"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40" name="Text Box 128"/>
            <p:cNvSpPr txBox="1">
              <a:spLocks noChangeArrowheads="1"/>
            </p:cNvSpPr>
            <p:nvPr/>
          </p:nvSpPr>
          <p:spPr bwMode="auto">
            <a:xfrm>
              <a:off x="594" y="3088"/>
              <a:ext cx="3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GAS</a:t>
              </a:r>
            </a:p>
          </p:txBody>
        </p:sp>
        <p:sp>
          <p:nvSpPr>
            <p:cNvPr id="90241" name="Text Box 129"/>
            <p:cNvSpPr txBox="1">
              <a:spLocks noChangeArrowheads="1"/>
            </p:cNvSpPr>
            <p:nvPr/>
          </p:nvSpPr>
          <p:spPr bwMode="auto">
            <a:xfrm>
              <a:off x="591" y="3386"/>
              <a:ext cx="7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PETROLEUM</a:t>
              </a:r>
            </a:p>
          </p:txBody>
        </p:sp>
        <p:sp>
          <p:nvSpPr>
            <p:cNvPr id="90242" name="Text Box 130"/>
            <p:cNvSpPr txBox="1">
              <a:spLocks noChangeArrowheads="1"/>
            </p:cNvSpPr>
            <p:nvPr/>
          </p:nvSpPr>
          <p:spPr bwMode="auto">
            <a:xfrm>
              <a:off x="583" y="3700"/>
              <a:ext cx="10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b="1">
                  <a:solidFill>
                    <a:srgbClr val="000000"/>
                  </a:solidFill>
                </a:rPr>
                <a:t>SAND AND WATER</a:t>
              </a:r>
            </a:p>
          </p:txBody>
        </p:sp>
        <p:sp>
          <p:nvSpPr>
            <p:cNvPr id="90243" name="Rectangle 131"/>
            <p:cNvSpPr>
              <a:spLocks noChangeArrowheads="1"/>
            </p:cNvSpPr>
            <p:nvPr/>
          </p:nvSpPr>
          <p:spPr bwMode="auto">
            <a:xfrm>
              <a:off x="1972" y="2225"/>
              <a:ext cx="208" cy="538"/>
            </a:xfrm>
            <a:prstGeom prst="rect">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44" name="Rectangle 132"/>
            <p:cNvSpPr>
              <a:spLocks noChangeArrowheads="1"/>
            </p:cNvSpPr>
            <p:nvPr/>
          </p:nvSpPr>
          <p:spPr bwMode="auto">
            <a:xfrm>
              <a:off x="1964" y="2642"/>
              <a:ext cx="208" cy="121"/>
            </a:xfrm>
            <a:prstGeom prst="rect">
              <a:avLst/>
            </a:prstGeom>
            <a:solidFill>
              <a:srgbClr val="FF0000"/>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45" name="Text Box 133"/>
            <p:cNvSpPr txBox="1">
              <a:spLocks noChangeArrowheads="1"/>
            </p:cNvSpPr>
            <p:nvPr/>
          </p:nvSpPr>
          <p:spPr bwMode="auto">
            <a:xfrm>
              <a:off x="2192" y="2922"/>
              <a:ext cx="81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200" b="1">
                  <a:solidFill>
                    <a:srgbClr val="000000"/>
                  </a:solidFill>
                </a:rPr>
                <a:t>CONDENSERS </a:t>
              </a:r>
            </a:p>
            <a:p>
              <a:pPr algn="ctr" eaLnBrk="0" hangingPunct="0">
                <a:lnSpc>
                  <a:spcPct val="90000"/>
                </a:lnSpc>
              </a:pPr>
              <a:r>
                <a:rPr lang="en-US" sz="1200" b="1">
                  <a:solidFill>
                    <a:srgbClr val="000000"/>
                  </a:solidFill>
                </a:rPr>
                <a:t>AND</a:t>
              </a:r>
            </a:p>
            <a:p>
              <a:pPr algn="ctr" eaLnBrk="0" hangingPunct="0">
                <a:lnSpc>
                  <a:spcPct val="90000"/>
                </a:lnSpc>
              </a:pPr>
              <a:r>
                <a:rPr lang="en-US" sz="1200" b="1">
                  <a:solidFill>
                    <a:srgbClr val="000000"/>
                  </a:solidFill>
                </a:rPr>
                <a:t> COOLERS</a:t>
              </a:r>
            </a:p>
          </p:txBody>
        </p:sp>
        <p:sp>
          <p:nvSpPr>
            <p:cNvPr id="90246" name="Text Box 134"/>
            <p:cNvSpPr txBox="1">
              <a:spLocks noChangeArrowheads="1"/>
            </p:cNvSpPr>
            <p:nvPr/>
          </p:nvSpPr>
          <p:spPr bwMode="auto">
            <a:xfrm>
              <a:off x="1525" y="2925"/>
              <a:ext cx="510"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200" b="1">
                  <a:solidFill>
                    <a:srgbClr val="000000"/>
                  </a:solidFill>
                </a:rPr>
                <a:t>TUBE</a:t>
              </a:r>
            </a:p>
            <a:p>
              <a:pPr algn="ctr" eaLnBrk="0" hangingPunct="0">
                <a:lnSpc>
                  <a:spcPct val="90000"/>
                </a:lnSpc>
              </a:pPr>
              <a:r>
                <a:rPr lang="en-US" sz="1200" b="1">
                  <a:solidFill>
                    <a:srgbClr val="000000"/>
                  </a:solidFill>
                </a:rPr>
                <a:t>HEATER</a:t>
              </a:r>
            </a:p>
          </p:txBody>
        </p:sp>
        <p:sp>
          <p:nvSpPr>
            <p:cNvPr id="90247" name="Line 135"/>
            <p:cNvSpPr>
              <a:spLocks noChangeShapeType="1"/>
            </p:cNvSpPr>
            <p:nvPr/>
          </p:nvSpPr>
          <p:spPr bwMode="auto">
            <a:xfrm flipH="1" flipV="1">
              <a:off x="1647" y="2650"/>
              <a:ext cx="96" cy="264"/>
            </a:xfrm>
            <a:prstGeom prst="line">
              <a:avLst/>
            </a:prstGeom>
            <a:noFill/>
            <a:ln w="38100">
              <a:solidFill>
                <a:srgbClr val="A5002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248" name="Text Box 136"/>
            <p:cNvSpPr txBox="1">
              <a:spLocks noChangeArrowheads="1"/>
            </p:cNvSpPr>
            <p:nvPr/>
          </p:nvSpPr>
          <p:spPr bwMode="auto">
            <a:xfrm>
              <a:off x="3666" y="1363"/>
              <a:ext cx="126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200" b="1">
                  <a:solidFill>
                    <a:srgbClr val="000000"/>
                  </a:solidFill>
                </a:rPr>
                <a:t>MEDIUM DISTILLATE</a:t>
              </a:r>
            </a:p>
          </p:txBody>
        </p:sp>
        <p:sp>
          <p:nvSpPr>
            <p:cNvPr id="90249" name="Rectangle 137" descr="Sphere"/>
            <p:cNvSpPr>
              <a:spLocks noChangeArrowheads="1"/>
            </p:cNvSpPr>
            <p:nvPr/>
          </p:nvSpPr>
          <p:spPr bwMode="auto">
            <a:xfrm>
              <a:off x="2976" y="3744"/>
              <a:ext cx="240" cy="201"/>
            </a:xfrm>
            <a:prstGeom prst="rect">
              <a:avLst/>
            </a:prstGeom>
            <a:pattFill prst="sphere">
              <a:fgClr>
                <a:schemeClr val="accent2"/>
              </a:fgClr>
              <a:bgClr>
                <a:srgbClr val="EAEAEA"/>
              </a:bgClr>
            </a:patt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cut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2903538" cy="4495800"/>
          </a:xfrm>
          <a:prstGeom prst="rect">
            <a:avLst/>
          </a:prstGeom>
          <a:noFill/>
          <a:extLst>
            <a:ext uri="{909E8E84-426E-40dd-AFC4-6F175D3DCCD1}">
              <a14:hiddenFill xmlns:a14="http://schemas.microsoft.com/office/drawing/2010/main">
                <a:solidFill>
                  <a:srgbClr val="FFFFFF"/>
                </a:solidFill>
              </a14:hiddenFill>
            </a:ext>
          </a:extLst>
        </p:spPr>
      </p:pic>
      <p:sp>
        <p:nvSpPr>
          <p:cNvPr id="92164" name="Rectangle 4"/>
          <p:cNvSpPr>
            <a:spLocks noChangeArrowheads="1"/>
          </p:cNvSpPr>
          <p:nvPr/>
        </p:nvSpPr>
        <p:spPr bwMode="auto">
          <a:xfrm>
            <a:off x="685800"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600" b="1">
                <a:solidFill>
                  <a:schemeClr val="accent2"/>
                </a:solidFill>
                <a:effectLst>
                  <a:outerShdw blurRad="38100" dist="38100" dir="2700000" algn="tl">
                    <a:srgbClr val="DDDDDD"/>
                  </a:outerShdw>
                </a:effectLst>
              </a:rPr>
              <a:t>Fractional Distillation</a:t>
            </a:r>
          </a:p>
        </p:txBody>
      </p:sp>
      <p:pic>
        <p:nvPicPr>
          <p:cNvPr id="92162"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600"/>
            <a:ext cx="5257800" cy="4800600"/>
          </a:xfrm>
          <a:prstGeom prst="rect">
            <a:avLst/>
          </a:prstGeom>
          <a:noFill/>
          <a:ln w="9525">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52400"/>
            <a:ext cx="8229600" cy="1143000"/>
          </a:xfrm>
        </p:spPr>
        <p:txBody>
          <a:bodyPr/>
          <a:lstStyle/>
          <a:p>
            <a:r>
              <a:rPr lang="en-US"/>
              <a:t>Fawley Refinery, UK</a:t>
            </a:r>
            <a:br>
              <a:rPr lang="en-US"/>
            </a:br>
            <a:r>
              <a:rPr lang="en-US" sz="2800" i="1">
                <a:solidFill>
                  <a:srgbClr val="FF0000"/>
                </a:solidFill>
              </a:rPr>
              <a:t>Largest in Europe</a:t>
            </a:r>
          </a:p>
        </p:txBody>
      </p:sp>
      <p:pic>
        <p:nvPicPr>
          <p:cNvPr id="94211" name="Picture 3" descr="fawle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3429000" cy="2422525"/>
          </a:xfrm>
          <a:prstGeom prst="rect">
            <a:avLst/>
          </a:prstGeom>
          <a:noFill/>
          <a:extLst>
            <a:ext uri="{909E8E84-426E-40dd-AFC4-6F175D3DCCD1}">
              <a14:hiddenFill xmlns:a14="http://schemas.microsoft.com/office/drawing/2010/main">
                <a:solidFill>
                  <a:srgbClr val="FFFFFF"/>
                </a:solidFill>
              </a14:hiddenFill>
            </a:ext>
          </a:extLst>
        </p:spPr>
      </p:pic>
      <p:pic>
        <p:nvPicPr>
          <p:cNvPr id="94212" name="Picture 4" descr="fawle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191000"/>
            <a:ext cx="3352800" cy="236855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st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0688" y="1905000"/>
            <a:ext cx="2090737"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3200"/>
              <a:t>Refineries and Oil Rigs</a:t>
            </a:r>
            <a:br>
              <a:rPr lang="en-US" sz="3200"/>
            </a:br>
            <a:r>
              <a:rPr lang="en-US" sz="3200"/>
              <a:t>in Rita</a:t>
            </a:r>
            <a:r>
              <a:rPr lang="ja-JP" altLang="en-US" sz="3200">
                <a:latin typeface="Arial"/>
              </a:rPr>
              <a:t>’</a:t>
            </a:r>
            <a:r>
              <a:rPr lang="en-US" sz="3200"/>
              <a:t>s Path</a:t>
            </a:r>
          </a:p>
        </p:txBody>
      </p:sp>
      <p:pic>
        <p:nvPicPr>
          <p:cNvPr id="96262" name="Picture 6"/>
          <p:cNvPicPr>
            <a:picLocks noChangeAspect="1" noChangeArrowheads="1"/>
          </p:cNvPicPr>
          <p:nvPr/>
        </p:nvPicPr>
        <p:blipFill>
          <a:blip r:embed="rId3">
            <a:extLst>
              <a:ext uri="{28A0092B-C50C-407E-A947-70E740481C1C}">
                <a14:useLocalDpi xmlns:a14="http://schemas.microsoft.com/office/drawing/2010/main" val="0"/>
              </a:ext>
            </a:extLst>
          </a:blip>
          <a:srcRect l="952"/>
          <a:stretch>
            <a:fillRect/>
          </a:stretch>
        </p:blipFill>
        <p:spPr bwMode="auto">
          <a:xfrm>
            <a:off x="685800" y="1371600"/>
            <a:ext cx="7924800" cy="5105400"/>
          </a:xfrm>
          <a:prstGeom prst="rect">
            <a:avLst/>
          </a:prstGeom>
          <a:noFill/>
          <a:extLst>
            <a:ext uri="{909E8E84-426E-40dd-AFC4-6F175D3DCCD1}">
              <a14:hiddenFill xmlns:a14="http://schemas.microsoft.com/office/drawing/2010/main">
                <a:solidFill>
                  <a:srgbClr val="FFFFFF"/>
                </a:solidFill>
              </a14:hiddenFill>
            </a:ext>
          </a:extLst>
        </p:spPr>
      </p:pic>
      <p:sp>
        <p:nvSpPr>
          <p:cNvPr id="96263" name="Freeform 7"/>
          <p:cNvSpPr>
            <a:spLocks/>
          </p:cNvSpPr>
          <p:nvPr/>
        </p:nvSpPr>
        <p:spPr bwMode="auto">
          <a:xfrm>
            <a:off x="2133600" y="3352800"/>
            <a:ext cx="1600200" cy="1066800"/>
          </a:xfrm>
          <a:custGeom>
            <a:avLst/>
            <a:gdLst>
              <a:gd name="T0" fmla="*/ 960 w 960"/>
              <a:gd name="T1" fmla="*/ 768 h 800"/>
              <a:gd name="T2" fmla="*/ 672 w 960"/>
              <a:gd name="T3" fmla="*/ 720 h 800"/>
              <a:gd name="T4" fmla="*/ 144 w 960"/>
              <a:gd name="T5" fmla="*/ 288 h 800"/>
              <a:gd name="T6" fmla="*/ 0 w 960"/>
              <a:gd name="T7" fmla="*/ 0 h 800"/>
            </a:gdLst>
            <a:ahLst/>
            <a:cxnLst>
              <a:cxn ang="0">
                <a:pos x="T0" y="T1"/>
              </a:cxn>
              <a:cxn ang="0">
                <a:pos x="T2" y="T3"/>
              </a:cxn>
              <a:cxn ang="0">
                <a:pos x="T4" y="T5"/>
              </a:cxn>
              <a:cxn ang="0">
                <a:pos x="T6" y="T7"/>
              </a:cxn>
            </a:cxnLst>
            <a:rect l="0" t="0" r="r" b="b"/>
            <a:pathLst>
              <a:path w="960" h="800">
                <a:moveTo>
                  <a:pt x="960" y="768"/>
                </a:moveTo>
                <a:cubicBezTo>
                  <a:pt x="884" y="784"/>
                  <a:pt x="808" y="800"/>
                  <a:pt x="672" y="720"/>
                </a:cubicBezTo>
                <a:cubicBezTo>
                  <a:pt x="536" y="640"/>
                  <a:pt x="256" y="408"/>
                  <a:pt x="144" y="288"/>
                </a:cubicBezTo>
                <a:cubicBezTo>
                  <a:pt x="32" y="168"/>
                  <a:pt x="16" y="84"/>
                  <a:pt x="0" y="0"/>
                </a:cubicBez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81000"/>
            <a:ext cx="7848600" cy="990600"/>
          </a:xfrm>
        </p:spPr>
        <p:txBody>
          <a:bodyPr/>
          <a:lstStyle/>
          <a:p>
            <a:r>
              <a:rPr lang="en-US"/>
              <a:t>Molecular Structure</a:t>
            </a:r>
            <a:endParaRPr lang="en-US" sz="2800" i="1">
              <a:solidFill>
                <a:srgbClr val="008000"/>
              </a:solidFill>
            </a:endParaRPr>
          </a:p>
        </p:txBody>
      </p:sp>
      <p:sp>
        <p:nvSpPr>
          <p:cNvPr id="46083" name="Rectangle 3"/>
          <p:cNvSpPr>
            <a:spLocks noGrp="1" noChangeArrowheads="1"/>
          </p:cNvSpPr>
          <p:nvPr>
            <p:ph type="body" sz="half" idx="1"/>
          </p:nvPr>
        </p:nvSpPr>
        <p:spPr>
          <a:xfrm>
            <a:off x="990600" y="1981200"/>
            <a:ext cx="4419600" cy="4114800"/>
          </a:xfrm>
        </p:spPr>
        <p:txBody>
          <a:bodyPr/>
          <a:lstStyle/>
          <a:p>
            <a:pPr>
              <a:buFontTx/>
              <a:buNone/>
            </a:pPr>
            <a:r>
              <a:rPr lang="en-US" sz="1800"/>
              <a:t> </a:t>
            </a:r>
            <a:r>
              <a:rPr lang="en-US" sz="2400" b="1">
                <a:solidFill>
                  <a:schemeClr val="accent2"/>
                </a:solidFill>
                <a:effectLst>
                  <a:outerShdw blurRad="38100" dist="38100" dir="2700000" algn="tl">
                    <a:srgbClr val="DDDDDD"/>
                  </a:outerShdw>
                </a:effectLst>
              </a:rPr>
              <a:t>Asphaltenes</a:t>
            </a:r>
            <a:r>
              <a:rPr lang="en-US" sz="1800"/>
              <a:t> </a:t>
            </a:r>
          </a:p>
          <a:p>
            <a:r>
              <a:rPr lang="en-US" sz="1800"/>
              <a:t> discrete phase</a:t>
            </a:r>
          </a:p>
          <a:p>
            <a:pPr lvl="1"/>
            <a:r>
              <a:rPr lang="en-US" sz="1800"/>
              <a:t>high MW (C/H &gt;0.8)</a:t>
            </a:r>
          </a:p>
          <a:p>
            <a:pPr lvl="1"/>
            <a:r>
              <a:rPr lang="en-US" sz="1800"/>
              <a:t>aromatics w/few side chains</a:t>
            </a:r>
          </a:p>
          <a:p>
            <a:pPr>
              <a:buFontTx/>
              <a:buNone/>
            </a:pPr>
            <a:r>
              <a:rPr lang="en-US" sz="2400" b="1">
                <a:solidFill>
                  <a:schemeClr val="accent2"/>
                </a:solidFill>
                <a:effectLst>
                  <a:outerShdw blurRad="38100" dist="38100" dir="2700000" algn="tl">
                    <a:srgbClr val="DDDDDD"/>
                  </a:outerShdw>
                </a:effectLst>
              </a:rPr>
              <a:t>Resins </a:t>
            </a:r>
          </a:p>
          <a:p>
            <a:r>
              <a:rPr lang="en-US" sz="1800"/>
              <a:t>compatibilize asphaltenes</a:t>
            </a:r>
          </a:p>
          <a:p>
            <a:pPr lvl="1"/>
            <a:r>
              <a:rPr lang="en-US" sz="1800"/>
              <a:t>intermediate MW, C/H &gt;0.6</a:t>
            </a:r>
          </a:p>
          <a:p>
            <a:pPr lvl="1"/>
            <a:r>
              <a:rPr lang="en-US" sz="1800"/>
              <a:t>more side chains</a:t>
            </a:r>
          </a:p>
          <a:p>
            <a:pPr>
              <a:buFontTx/>
              <a:buNone/>
            </a:pPr>
            <a:r>
              <a:rPr lang="en-US" sz="2400" b="1">
                <a:solidFill>
                  <a:schemeClr val="accent2"/>
                </a:solidFill>
                <a:effectLst>
                  <a:outerShdw blurRad="38100" dist="38100" dir="2700000" algn="tl">
                    <a:srgbClr val="DDDDDD"/>
                  </a:outerShdw>
                </a:effectLst>
              </a:rPr>
              <a:t>Oils </a:t>
            </a:r>
          </a:p>
          <a:p>
            <a:r>
              <a:rPr lang="en-US" sz="1800"/>
              <a:t>continuous phase</a:t>
            </a:r>
          </a:p>
          <a:p>
            <a:pPr lvl="1"/>
            <a:r>
              <a:rPr lang="en-US" sz="1800"/>
              <a:t>lightest MW, C/H &lt;0.6</a:t>
            </a:r>
          </a:p>
          <a:p>
            <a:pPr lvl="1"/>
            <a:r>
              <a:rPr lang="en-US" sz="1800"/>
              <a:t>primarily aliphatics</a:t>
            </a:r>
          </a:p>
        </p:txBody>
      </p:sp>
      <p:sp>
        <p:nvSpPr>
          <p:cNvPr id="46084" name="Rectangle 4"/>
          <p:cNvSpPr>
            <a:spLocks noChangeArrowheads="1"/>
          </p:cNvSpPr>
          <p:nvPr/>
        </p:nvSpPr>
        <p:spPr bwMode="auto">
          <a:xfrm>
            <a:off x="5105400" y="2133600"/>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003399"/>
              </a:buClr>
            </a:pPr>
            <a:r>
              <a:rPr lang="en-US" sz="2400" b="1" i="1">
                <a:solidFill>
                  <a:srgbClr val="FF0000"/>
                </a:solidFill>
                <a:effectLst>
                  <a:outerShdw blurRad="38100" dist="38100" dir="2700000" algn="tl">
                    <a:srgbClr val="DDDDDD"/>
                  </a:outerShdw>
                </a:effectLst>
              </a:rPr>
              <a:t>Resin-covered asphaltenes floating in an oil base</a:t>
            </a:r>
          </a:p>
        </p:txBody>
      </p:sp>
      <p:grpSp>
        <p:nvGrpSpPr>
          <p:cNvPr id="46116" name="Group 36"/>
          <p:cNvGrpSpPr>
            <a:grpSpLocks/>
          </p:cNvGrpSpPr>
          <p:nvPr/>
        </p:nvGrpSpPr>
        <p:grpSpPr bwMode="auto">
          <a:xfrm>
            <a:off x="6629400" y="4038600"/>
            <a:ext cx="609600" cy="533400"/>
            <a:chOff x="4176" y="2544"/>
            <a:chExt cx="384" cy="336"/>
          </a:xfrm>
        </p:grpSpPr>
        <p:sp>
          <p:nvSpPr>
            <p:cNvPr id="46086" name="Oval 6"/>
            <p:cNvSpPr>
              <a:spLocks noChangeArrowheads="1"/>
            </p:cNvSpPr>
            <p:nvPr/>
          </p:nvSpPr>
          <p:spPr bwMode="auto">
            <a:xfrm>
              <a:off x="4224" y="25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7" name="Oval 7"/>
            <p:cNvSpPr>
              <a:spLocks noChangeArrowheads="1"/>
            </p:cNvSpPr>
            <p:nvPr/>
          </p:nvSpPr>
          <p:spPr bwMode="auto">
            <a:xfrm>
              <a:off x="4176" y="2688"/>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8" name="Oval 8"/>
            <p:cNvSpPr>
              <a:spLocks noChangeArrowheads="1"/>
            </p:cNvSpPr>
            <p:nvPr/>
          </p:nvSpPr>
          <p:spPr bwMode="auto">
            <a:xfrm>
              <a:off x="4320" y="2640"/>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9" name="Oval 9"/>
            <p:cNvSpPr>
              <a:spLocks noChangeArrowheads="1"/>
            </p:cNvSpPr>
            <p:nvPr/>
          </p:nvSpPr>
          <p:spPr bwMode="auto">
            <a:xfrm>
              <a:off x="4416" y="25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0" name="Oval 10"/>
            <p:cNvSpPr>
              <a:spLocks noChangeArrowheads="1"/>
            </p:cNvSpPr>
            <p:nvPr/>
          </p:nvSpPr>
          <p:spPr bwMode="auto">
            <a:xfrm>
              <a:off x="4464" y="2688"/>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1" name="Oval 11"/>
            <p:cNvSpPr>
              <a:spLocks noChangeArrowheads="1"/>
            </p:cNvSpPr>
            <p:nvPr/>
          </p:nvSpPr>
          <p:spPr bwMode="auto">
            <a:xfrm>
              <a:off x="4320" y="278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117" name="Group 37"/>
          <p:cNvGrpSpPr>
            <a:grpSpLocks/>
          </p:cNvGrpSpPr>
          <p:nvPr/>
        </p:nvGrpSpPr>
        <p:grpSpPr bwMode="auto">
          <a:xfrm>
            <a:off x="6324600" y="3657600"/>
            <a:ext cx="1295400" cy="1219200"/>
            <a:chOff x="3984" y="2304"/>
            <a:chExt cx="816" cy="768"/>
          </a:xfrm>
        </p:grpSpPr>
        <p:sp>
          <p:nvSpPr>
            <p:cNvPr id="46092" name="Oval 12"/>
            <p:cNvSpPr>
              <a:spLocks noChangeArrowheads="1"/>
            </p:cNvSpPr>
            <p:nvPr/>
          </p:nvSpPr>
          <p:spPr bwMode="auto">
            <a:xfrm>
              <a:off x="4224" y="2928"/>
              <a:ext cx="144" cy="144"/>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3" name="Oval 13"/>
            <p:cNvSpPr>
              <a:spLocks noChangeArrowheads="1"/>
            </p:cNvSpPr>
            <p:nvPr/>
          </p:nvSpPr>
          <p:spPr bwMode="auto">
            <a:xfrm>
              <a:off x="4464" y="2928"/>
              <a:ext cx="144" cy="144"/>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4" name="Oval 14"/>
            <p:cNvSpPr>
              <a:spLocks noChangeArrowheads="1"/>
            </p:cNvSpPr>
            <p:nvPr/>
          </p:nvSpPr>
          <p:spPr bwMode="auto">
            <a:xfrm>
              <a:off x="4656" y="2736"/>
              <a:ext cx="144" cy="144"/>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5" name="Oval 15"/>
            <p:cNvSpPr>
              <a:spLocks noChangeArrowheads="1"/>
            </p:cNvSpPr>
            <p:nvPr/>
          </p:nvSpPr>
          <p:spPr bwMode="auto">
            <a:xfrm>
              <a:off x="4560" y="2496"/>
              <a:ext cx="144" cy="144"/>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6" name="Oval 16"/>
            <p:cNvSpPr>
              <a:spLocks noChangeArrowheads="1"/>
            </p:cNvSpPr>
            <p:nvPr/>
          </p:nvSpPr>
          <p:spPr bwMode="auto">
            <a:xfrm>
              <a:off x="4368" y="2304"/>
              <a:ext cx="144" cy="144"/>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7" name="Oval 17"/>
            <p:cNvSpPr>
              <a:spLocks noChangeArrowheads="1"/>
            </p:cNvSpPr>
            <p:nvPr/>
          </p:nvSpPr>
          <p:spPr bwMode="auto">
            <a:xfrm>
              <a:off x="4128" y="2352"/>
              <a:ext cx="144" cy="144"/>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8" name="Oval 18"/>
            <p:cNvSpPr>
              <a:spLocks noChangeArrowheads="1"/>
            </p:cNvSpPr>
            <p:nvPr/>
          </p:nvSpPr>
          <p:spPr bwMode="auto">
            <a:xfrm>
              <a:off x="3984" y="2496"/>
              <a:ext cx="144" cy="144"/>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9" name="Oval 19"/>
            <p:cNvSpPr>
              <a:spLocks noChangeArrowheads="1"/>
            </p:cNvSpPr>
            <p:nvPr/>
          </p:nvSpPr>
          <p:spPr bwMode="auto">
            <a:xfrm>
              <a:off x="4032" y="2784"/>
              <a:ext cx="144" cy="144"/>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118" name="Group 38"/>
          <p:cNvGrpSpPr>
            <a:grpSpLocks/>
          </p:cNvGrpSpPr>
          <p:nvPr/>
        </p:nvGrpSpPr>
        <p:grpSpPr bwMode="auto">
          <a:xfrm>
            <a:off x="5562600" y="3352800"/>
            <a:ext cx="2794000" cy="1868488"/>
            <a:chOff x="3504" y="2112"/>
            <a:chExt cx="1760" cy="1177"/>
          </a:xfrm>
        </p:grpSpPr>
        <p:sp>
          <p:nvSpPr>
            <p:cNvPr id="46100" name="Freeform 20"/>
            <p:cNvSpPr>
              <a:spLocks/>
            </p:cNvSpPr>
            <p:nvPr/>
          </p:nvSpPr>
          <p:spPr bwMode="auto">
            <a:xfrm>
              <a:off x="3600" y="2448"/>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01" name="Freeform 21"/>
            <p:cNvSpPr>
              <a:spLocks/>
            </p:cNvSpPr>
            <p:nvPr/>
          </p:nvSpPr>
          <p:spPr bwMode="auto">
            <a:xfrm>
              <a:off x="4176" y="2112"/>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02" name="Freeform 22"/>
            <p:cNvSpPr>
              <a:spLocks/>
            </p:cNvSpPr>
            <p:nvPr/>
          </p:nvSpPr>
          <p:spPr bwMode="auto">
            <a:xfrm>
              <a:off x="3792" y="2208"/>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03" name="Freeform 23"/>
            <p:cNvSpPr>
              <a:spLocks/>
            </p:cNvSpPr>
            <p:nvPr/>
          </p:nvSpPr>
          <p:spPr bwMode="auto">
            <a:xfrm>
              <a:off x="4656" y="2352"/>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cap="flat"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46104" name="Freeform 24"/>
            <p:cNvSpPr>
              <a:spLocks/>
            </p:cNvSpPr>
            <p:nvPr/>
          </p:nvSpPr>
          <p:spPr bwMode="auto">
            <a:xfrm>
              <a:off x="4944" y="2880"/>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05" name="Freeform 25"/>
            <p:cNvSpPr>
              <a:spLocks/>
            </p:cNvSpPr>
            <p:nvPr/>
          </p:nvSpPr>
          <p:spPr bwMode="auto">
            <a:xfrm>
              <a:off x="4752" y="3024"/>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06" name="Freeform 26"/>
            <p:cNvSpPr>
              <a:spLocks/>
            </p:cNvSpPr>
            <p:nvPr/>
          </p:nvSpPr>
          <p:spPr bwMode="auto">
            <a:xfrm>
              <a:off x="4512" y="3216"/>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07" name="Freeform 27"/>
            <p:cNvSpPr>
              <a:spLocks/>
            </p:cNvSpPr>
            <p:nvPr/>
          </p:nvSpPr>
          <p:spPr bwMode="auto">
            <a:xfrm>
              <a:off x="4032" y="3120"/>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08" name="Freeform 28"/>
            <p:cNvSpPr>
              <a:spLocks/>
            </p:cNvSpPr>
            <p:nvPr/>
          </p:nvSpPr>
          <p:spPr bwMode="auto">
            <a:xfrm>
              <a:off x="3744" y="2976"/>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09" name="Freeform 29"/>
            <p:cNvSpPr>
              <a:spLocks/>
            </p:cNvSpPr>
            <p:nvPr/>
          </p:nvSpPr>
          <p:spPr bwMode="auto">
            <a:xfrm>
              <a:off x="3504" y="2736"/>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10" name="Freeform 30"/>
            <p:cNvSpPr>
              <a:spLocks/>
            </p:cNvSpPr>
            <p:nvPr/>
          </p:nvSpPr>
          <p:spPr bwMode="auto">
            <a:xfrm>
              <a:off x="4873" y="2478"/>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11" name="Freeform 31"/>
            <p:cNvSpPr>
              <a:spLocks/>
            </p:cNvSpPr>
            <p:nvPr/>
          </p:nvSpPr>
          <p:spPr bwMode="auto">
            <a:xfrm>
              <a:off x="4944" y="2688"/>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12" name="Freeform 32"/>
            <p:cNvSpPr>
              <a:spLocks/>
            </p:cNvSpPr>
            <p:nvPr/>
          </p:nvSpPr>
          <p:spPr bwMode="auto">
            <a:xfrm>
              <a:off x="4560" y="2160"/>
              <a:ext cx="320" cy="73"/>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46113" name="Freeform 33"/>
          <p:cNvSpPr>
            <a:spLocks/>
          </p:cNvSpPr>
          <p:nvPr/>
        </p:nvSpPr>
        <p:spPr bwMode="auto">
          <a:xfrm>
            <a:off x="381000" y="5029200"/>
            <a:ext cx="508000" cy="115888"/>
          </a:xfrm>
          <a:custGeom>
            <a:avLst/>
            <a:gdLst>
              <a:gd name="T0" fmla="*/ 0 w 320"/>
              <a:gd name="T1" fmla="*/ 73 h 73"/>
              <a:gd name="T2" fmla="*/ 46 w 320"/>
              <a:gd name="T3" fmla="*/ 45 h 73"/>
              <a:gd name="T4" fmla="*/ 55 w 320"/>
              <a:gd name="T5" fmla="*/ 18 h 73"/>
              <a:gd name="T6" fmla="*/ 110 w 320"/>
              <a:gd name="T7" fmla="*/ 0 h 73"/>
              <a:gd name="T8" fmla="*/ 201 w 320"/>
              <a:gd name="T9" fmla="*/ 73 h 73"/>
              <a:gd name="T10" fmla="*/ 320 w 320"/>
              <a:gd name="T11" fmla="*/ 27 h 73"/>
            </a:gdLst>
            <a:ahLst/>
            <a:cxnLst>
              <a:cxn ang="0">
                <a:pos x="T0" y="T1"/>
              </a:cxn>
              <a:cxn ang="0">
                <a:pos x="T2" y="T3"/>
              </a:cxn>
              <a:cxn ang="0">
                <a:pos x="T4" y="T5"/>
              </a:cxn>
              <a:cxn ang="0">
                <a:pos x="T6" y="T7"/>
              </a:cxn>
              <a:cxn ang="0">
                <a:pos x="T8" y="T9"/>
              </a:cxn>
              <a:cxn ang="0">
                <a:pos x="T10" y="T11"/>
              </a:cxn>
            </a:cxnLst>
            <a:rect l="0" t="0" r="r" b="b"/>
            <a:pathLst>
              <a:path w="320" h="73">
                <a:moveTo>
                  <a:pt x="0" y="73"/>
                </a:moveTo>
                <a:cubicBezTo>
                  <a:pt x="23" y="66"/>
                  <a:pt x="33" y="67"/>
                  <a:pt x="46" y="45"/>
                </a:cubicBezTo>
                <a:cubicBezTo>
                  <a:pt x="51" y="37"/>
                  <a:pt x="47" y="23"/>
                  <a:pt x="55" y="18"/>
                </a:cubicBezTo>
                <a:cubicBezTo>
                  <a:pt x="71" y="7"/>
                  <a:pt x="110" y="0"/>
                  <a:pt x="110" y="0"/>
                </a:cubicBezTo>
                <a:cubicBezTo>
                  <a:pt x="143" y="22"/>
                  <a:pt x="168" y="51"/>
                  <a:pt x="201" y="73"/>
                </a:cubicBezTo>
                <a:cubicBezTo>
                  <a:pt x="289" y="63"/>
                  <a:pt x="274" y="73"/>
                  <a:pt x="320" y="27"/>
                </a:cubicBezTo>
              </a:path>
            </a:pathLst>
          </a:cu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114" name="Oval 34"/>
          <p:cNvSpPr>
            <a:spLocks noChangeArrowheads="1"/>
          </p:cNvSpPr>
          <p:nvPr/>
        </p:nvSpPr>
        <p:spPr bwMode="auto">
          <a:xfrm>
            <a:off x="685800" y="3581400"/>
            <a:ext cx="228600" cy="228600"/>
          </a:xfrm>
          <a:prstGeom prst="ellipse">
            <a:avLst/>
          </a:prstGeom>
          <a:solidFill>
            <a:srgbClr val="FFCC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5" name="Oval 35"/>
          <p:cNvSpPr>
            <a:spLocks noChangeArrowheads="1"/>
          </p:cNvSpPr>
          <p:nvPr/>
        </p:nvSpPr>
        <p:spPr bwMode="auto">
          <a:xfrm>
            <a:off x="914400" y="21336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115"/>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46116"/>
                                        </p:tgtEl>
                                        <p:attrNameLst>
                                          <p:attrName>style.visibility</p:attrName>
                                        </p:attrNameLst>
                                      </p:cBhvr>
                                      <p:to>
                                        <p:strVal val="visible"/>
                                      </p:to>
                                    </p:set>
                                    <p:animEffect transition="in" filter="blinds(horizontal)">
                                      <p:cBhvr>
                                        <p:cTn id="11" dur="500"/>
                                        <p:tgtEl>
                                          <p:spTgt spid="46116"/>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114"/>
                                        </p:tgtEl>
                                        <p:attrNameLst>
                                          <p:attrName>style.visibility</p:attrName>
                                        </p:attrNameLst>
                                      </p:cBhvr>
                                      <p:to>
                                        <p:strVal val="visible"/>
                                      </p:to>
                                    </p:set>
                                  </p:childTnLst>
                                </p:cTn>
                              </p:par>
                              <p:par>
                                <p:cTn id="25" presetID="3" presetClass="entr" presetSubtype="10" fill="hold" nodeType="withEffect">
                                  <p:stCondLst>
                                    <p:cond delay="0"/>
                                  </p:stCondLst>
                                  <p:childTnLst>
                                    <p:set>
                                      <p:cBhvr>
                                        <p:cTn id="26" dur="1" fill="hold">
                                          <p:stCondLst>
                                            <p:cond delay="0"/>
                                          </p:stCondLst>
                                        </p:cTn>
                                        <p:tgtEl>
                                          <p:spTgt spid="46117"/>
                                        </p:tgtEl>
                                        <p:attrNameLst>
                                          <p:attrName>style.visibility</p:attrName>
                                        </p:attrNameLst>
                                      </p:cBhvr>
                                      <p:to>
                                        <p:strVal val="visible"/>
                                      </p:to>
                                    </p:set>
                                    <p:animEffect transition="in" filter="blinds(horizontal)">
                                      <p:cBhvr>
                                        <p:cTn id="27" dur="500"/>
                                        <p:tgtEl>
                                          <p:spTgt spid="46117"/>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4608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08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608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113"/>
                                        </p:tgtEl>
                                        <p:attrNameLst>
                                          <p:attrName>style.visibility</p:attrName>
                                        </p:attrNameLst>
                                      </p:cBhvr>
                                      <p:to>
                                        <p:strVal val="visible"/>
                                      </p:to>
                                    </p:set>
                                  </p:childTnLst>
                                </p:cTn>
                              </p:par>
                              <p:par>
                                <p:cTn id="41" presetID="3" presetClass="entr" presetSubtype="10" fill="hold" nodeType="withEffect">
                                  <p:stCondLst>
                                    <p:cond delay="0"/>
                                  </p:stCondLst>
                                  <p:childTnLst>
                                    <p:set>
                                      <p:cBhvr>
                                        <p:cTn id="42" dur="1" fill="hold">
                                          <p:stCondLst>
                                            <p:cond delay="0"/>
                                          </p:stCondLst>
                                        </p:cTn>
                                        <p:tgtEl>
                                          <p:spTgt spid="46118"/>
                                        </p:tgtEl>
                                        <p:attrNameLst>
                                          <p:attrName>style.visibility</p:attrName>
                                        </p:attrNameLst>
                                      </p:cBhvr>
                                      <p:to>
                                        <p:strVal val="visible"/>
                                      </p:to>
                                    </p:set>
                                    <p:animEffect transition="in" filter="blinds(horizontal)">
                                      <p:cBhvr>
                                        <p:cTn id="43" dur="500"/>
                                        <p:tgtEl>
                                          <p:spTgt spid="46118"/>
                                        </p:tgtEl>
                                      </p:cBhvr>
                                    </p:animEffect>
                                  </p:childTnLst>
                                </p:cTn>
                              </p:par>
                            </p:childTnLst>
                          </p:cTn>
                        </p:par>
                        <p:par>
                          <p:cTn id="44" fill="hold" nodeType="afterGroup">
                            <p:stCondLst>
                              <p:cond delay="500"/>
                            </p:stCondLst>
                            <p:childTnLst>
                              <p:par>
                                <p:cTn id="45" presetID="1" presetClass="entr" presetSubtype="0" fill="hold" nodeType="afterEffect">
                                  <p:stCondLst>
                                    <p:cond delay="0"/>
                                  </p:stCondLst>
                                  <p:childTnLst>
                                    <p:set>
                                      <p:cBhvr>
                                        <p:cTn id="46" dur="1" fill="hold">
                                          <p:stCondLst>
                                            <p:cond delay="0"/>
                                          </p:stCondLst>
                                        </p:cTn>
                                        <p:tgtEl>
                                          <p:spTgt spid="4608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083">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083">
                                            <p:txEl>
                                              <p:pRg st="11" end="11"/>
                                            </p:txEl>
                                          </p:spTgt>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ntr" presetSubtype="0" fill="hold" nodeType="afterEffect">
                                  <p:stCondLst>
                                    <p:cond delay="2000"/>
                                  </p:stCondLst>
                                  <p:childTnLst>
                                    <p:set>
                                      <p:cBhvr>
                                        <p:cTn id="53"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3" grpId="0" animBg="1"/>
      <p:bldP spid="46114" grpId="0" animBg="1"/>
      <p:bldP spid="461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28600"/>
            <a:ext cx="8229600" cy="487363"/>
          </a:xfrm>
        </p:spPr>
        <p:txBody>
          <a:bodyPr/>
          <a:lstStyle/>
          <a:p>
            <a:r>
              <a:rPr lang="en-US" sz="2800"/>
              <a:t>Molecular Structure</a:t>
            </a:r>
          </a:p>
        </p:txBody>
      </p:sp>
      <p:sp>
        <p:nvSpPr>
          <p:cNvPr id="84995" name="Rectangle 3"/>
          <p:cNvSpPr>
            <a:spLocks noGrp="1" noChangeArrowheads="1"/>
          </p:cNvSpPr>
          <p:nvPr>
            <p:ph type="body" sz="half" idx="1"/>
          </p:nvPr>
        </p:nvSpPr>
        <p:spPr>
          <a:xfrm>
            <a:off x="457200" y="762000"/>
            <a:ext cx="4038600" cy="457200"/>
          </a:xfrm>
        </p:spPr>
        <p:txBody>
          <a:bodyPr/>
          <a:lstStyle/>
          <a:p>
            <a:pPr algn="ctr">
              <a:buFontTx/>
              <a:buNone/>
            </a:pPr>
            <a:r>
              <a:rPr lang="en-US" b="1" i="1" u="sng">
                <a:solidFill>
                  <a:srgbClr val="FF0000"/>
                </a:solidFill>
                <a:effectLst>
                  <a:outerShdw blurRad="38100" dist="38100" dir="2700000" algn="tl">
                    <a:srgbClr val="DDDDDD"/>
                  </a:outerShdw>
                </a:effectLst>
              </a:rPr>
              <a:t>Asphaltines</a:t>
            </a: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900" y="1371600"/>
            <a:ext cx="2387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49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225583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49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672013"/>
            <a:ext cx="5824538"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4999" name="Rectangle 7"/>
          <p:cNvSpPr>
            <a:spLocks noChangeArrowheads="1"/>
          </p:cNvSpPr>
          <p:nvPr/>
        </p:nvSpPr>
        <p:spPr bwMode="auto">
          <a:xfrm>
            <a:off x="2590800" y="41910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3399"/>
              </a:buClr>
              <a:buFontTx/>
              <a:buBlip>
                <a:blip r:embed="rId6"/>
              </a:buBlip>
            </a:pPr>
            <a:endParaRPr lang="en-US" sz="2400"/>
          </a:p>
        </p:txBody>
      </p:sp>
      <p:sp>
        <p:nvSpPr>
          <p:cNvPr id="85000" name="Rectangle 8"/>
          <p:cNvSpPr>
            <a:spLocks noChangeArrowheads="1"/>
          </p:cNvSpPr>
          <p:nvPr/>
        </p:nvSpPr>
        <p:spPr bwMode="auto">
          <a:xfrm>
            <a:off x="4876800" y="7620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003399"/>
              </a:buClr>
            </a:pPr>
            <a:r>
              <a:rPr lang="en-US" sz="2800" b="1" i="1" u="sng">
                <a:solidFill>
                  <a:srgbClr val="FF0000"/>
                </a:solidFill>
                <a:effectLst>
                  <a:outerShdw blurRad="38100" dist="38100" dir="2700000" algn="tl">
                    <a:srgbClr val="DDDDDD"/>
                  </a:outerShdw>
                </a:effectLst>
              </a:rPr>
              <a:t>Resins</a:t>
            </a:r>
          </a:p>
        </p:txBody>
      </p:sp>
      <p:sp>
        <p:nvSpPr>
          <p:cNvPr id="85001" name="Rectangle 9"/>
          <p:cNvSpPr>
            <a:spLocks noChangeArrowheads="1"/>
          </p:cNvSpPr>
          <p:nvPr/>
        </p:nvSpPr>
        <p:spPr bwMode="auto">
          <a:xfrm>
            <a:off x="2438400" y="3962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003399"/>
              </a:buClr>
            </a:pPr>
            <a:r>
              <a:rPr lang="en-US" sz="2800" b="1" i="1" u="sng">
                <a:solidFill>
                  <a:srgbClr val="FF0000"/>
                </a:solidFill>
                <a:effectLst>
                  <a:outerShdw blurRad="38100" dist="38100" dir="2700000" algn="tl">
                    <a:srgbClr val="DDDDDD"/>
                  </a:outerShdw>
                </a:effectLst>
              </a:rPr>
              <a:t>Oils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PSU_Pavement Engineering</Template>
  <TotalTime>631</TotalTime>
  <Words>1233</Words>
  <Application>Microsoft Macintosh PowerPoint</Application>
  <PresentationFormat>On-screen Show (4:3)</PresentationFormat>
  <Paragraphs>296</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2_Default Design</vt:lpstr>
      <vt:lpstr>Document</vt:lpstr>
      <vt:lpstr>CIVE 320 Construction Materials &amp; Technology</vt:lpstr>
      <vt:lpstr>Asphalt Types</vt:lpstr>
      <vt:lpstr>Petroleum-Based Asphalts</vt:lpstr>
      <vt:lpstr>Refinery Operation</vt:lpstr>
      <vt:lpstr>PowerPoint Presentation</vt:lpstr>
      <vt:lpstr>Fawley Refinery, UK Largest in Europe</vt:lpstr>
      <vt:lpstr>Refineries and Oil Rigs in Rita’s Path</vt:lpstr>
      <vt:lpstr>Molecular Structure</vt:lpstr>
      <vt:lpstr>Molecular Structure</vt:lpstr>
      <vt:lpstr>Cutbacks</vt:lpstr>
      <vt:lpstr>PowerPoint Presentation</vt:lpstr>
      <vt:lpstr>Emulsions</vt:lpstr>
      <vt:lpstr>PowerPoint Presentation</vt:lpstr>
      <vt:lpstr>PowerPoint Presentation</vt:lpstr>
      <vt:lpstr>PowerPoint Presentation</vt:lpstr>
      <vt:lpstr>Emulsions in Surface Treatments</vt:lpstr>
      <vt:lpstr>Emulsion Breaking</vt:lpstr>
      <vt:lpstr>Fiber-Reinforced Surface Treatments Demo at PTI Test-track</vt:lpstr>
      <vt:lpstr>Aging</vt:lpstr>
      <vt:lpstr>Aging, cont’d</vt:lpstr>
      <vt:lpstr>Simulating Aging</vt:lpstr>
      <vt:lpstr>Thin Film Oven Test</vt:lpstr>
      <vt:lpstr>Rolling Thin Film Oven Test (RTFOT)</vt:lpstr>
      <vt:lpstr>PowerPoint Presentation</vt:lpstr>
      <vt:lpstr>Inside of RTFO</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583 Bituminous Materials and Mixtures  Fall 2004 212 Hammond  MWF 9:05-9:55 am</dc:title>
  <dc:creator>Ghassan Chehab</dc:creator>
  <cp:lastModifiedBy>Ghassan Chehab</cp:lastModifiedBy>
  <cp:revision>36</cp:revision>
  <dcterms:created xsi:type="dcterms:W3CDTF">2004-09-01T02:15:32Z</dcterms:created>
  <dcterms:modified xsi:type="dcterms:W3CDTF">2012-11-11T15:42:31Z</dcterms:modified>
</cp:coreProperties>
</file>